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"/>
  </p:notesMasterIdLst>
  <p:sldIdLst>
    <p:sldId id="292" r:id="rId2"/>
    <p:sldId id="309" r:id="rId3"/>
    <p:sldId id="310" r:id="rId4"/>
    <p:sldId id="308" r:id="rId5"/>
    <p:sldId id="307" r:id="rId6"/>
    <p:sldId id="305" r:id="rId7"/>
    <p:sldId id="30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E1909B23-3836-476D-89EE-C353F7CAB5D0}" type="datetimeFigureOut">
              <a:rPr lang="en-US"/>
              <a:pPr>
                <a:defRPr/>
              </a:pPr>
              <a:t>6/7/2014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CE948D57-226D-47F1-B315-02A08AD5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9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Purpose: Plan for 2013</a:t>
            </a:r>
          </a:p>
          <a:p>
            <a:r>
              <a:rPr lang="en-US" smtClean="0"/>
              <a:t>Attendees: KC Chu, Jack Hung, CB Chang, Liqin Chen, David Ho, Ming Tsai, Caleb Chang</a:t>
            </a:r>
          </a:p>
          <a:p>
            <a:r>
              <a:rPr lang="en-US" smtClean="0"/>
              <a:t>The charts are updated by MJT after the meeting based on comments made during the meeting.  The updates are shown in “</a:t>
            </a:r>
            <a:r>
              <a:rPr lang="en-US" smtClean="0">
                <a:solidFill>
                  <a:srgbClr val="FF0000"/>
                </a:solidFill>
              </a:rPr>
              <a:t>BLUE</a:t>
            </a:r>
            <a:r>
              <a:rPr lang="en-US" smtClean="0"/>
              <a:t>” on the original charts or on the corresponding note page.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1C882E-09F2-455A-AC61-11800B318AAA}" type="slidenum">
              <a:rPr lang="en-US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1C882E-09F2-455A-AC61-11800B318AAA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3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6283-26DA-4955-B999-5DE5E69B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DC33-9B16-42DB-BF29-DAD78D81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DD74-1C10-421E-851C-E6283D4D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56C3-4A82-4A9A-BFBC-E2C196BC7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CFB9F-7D59-4B07-BC2C-873D151D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6B2D-5092-4926-8324-67ABB4FD8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746F-B5E4-4654-A876-81E1043C1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6534-34BB-4202-BC36-A9A43DB7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43F1-ADE3-4ACB-A0B6-6F48F4800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E7AC-E4C2-4864-825A-FBC40DE0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1942-3DDE-4E37-9973-51A37586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5363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64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65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536123-1BE1-480D-948C-3B84BA368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ChangeArrowheads="1"/>
          </p:cNvSpPr>
          <p:nvPr/>
        </p:nvSpPr>
        <p:spPr bwMode="auto">
          <a:xfrm>
            <a:off x="762000" y="2209800"/>
            <a:ext cx="7467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4400" b="1" dirty="0"/>
              <a:t> </a:t>
            </a:r>
            <a:r>
              <a:rPr lang="en-US" sz="4400" b="1" dirty="0" smtClean="0"/>
              <a:t>Church </a:t>
            </a:r>
            <a:r>
              <a:rPr lang="en-US" sz="4400" b="1" dirty="0" smtClean="0"/>
              <a:t>Information Meeting</a:t>
            </a:r>
            <a:endParaRPr lang="en-US" sz="4400" b="1" dirty="0"/>
          </a:p>
          <a:p>
            <a:pPr algn="ctr" eaLnBrk="0" hangingPunct="0">
              <a:spcBef>
                <a:spcPts val="1200"/>
              </a:spcBef>
            </a:pPr>
            <a:endParaRPr lang="en-US" sz="3200" dirty="0" smtClean="0"/>
          </a:p>
          <a:p>
            <a:pPr algn="ctr" eaLnBrk="0" hangingPunct="0">
              <a:spcBef>
                <a:spcPts val="1200"/>
              </a:spcBef>
            </a:pPr>
            <a:r>
              <a:rPr lang="en-US" sz="3200" dirty="0" smtClean="0"/>
              <a:t>Update from </a:t>
            </a:r>
            <a:endParaRPr lang="en-US" sz="3200" dirty="0"/>
          </a:p>
          <a:p>
            <a:pPr algn="ctr" eaLnBrk="0" hangingPunct="0">
              <a:spcBef>
                <a:spcPts val="1200"/>
              </a:spcBef>
            </a:pPr>
            <a:r>
              <a:rPr lang="en-US" sz="3200" dirty="0" smtClean="0"/>
              <a:t>CBCGB Church Council</a:t>
            </a:r>
          </a:p>
          <a:p>
            <a:pPr algn="ctr" eaLnBrk="0" hangingPunct="0">
              <a:spcBef>
                <a:spcPts val="1200"/>
              </a:spcBef>
            </a:pPr>
            <a:endParaRPr lang="en-US" sz="3200" dirty="0"/>
          </a:p>
          <a:p>
            <a:pPr algn="ctr" eaLnBrk="0" hangingPunct="0">
              <a:spcBef>
                <a:spcPts val="1200"/>
              </a:spcBef>
            </a:pPr>
            <a:r>
              <a:rPr lang="en-US" sz="3200" dirty="0" smtClean="0"/>
              <a:t>June 8, 2014</a:t>
            </a:r>
            <a:endParaRPr lang="en-US" sz="3200" dirty="0"/>
          </a:p>
        </p:txBody>
      </p:sp>
      <p:pic>
        <p:nvPicPr>
          <p:cNvPr id="3" name="Picture 2" descr="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758917" cy="169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Pastoral Search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648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search committee and children ministry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Senior Pastor appointed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Steven Bowman as our next Children Minister.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Besides interviews with Search Committee, Steven, his wife Angie and daughter Abigail visited us on 5/16, Friday and 5/18 Sunday.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Steven has accepted our offer and will report to CBCGB service on October 1st.</a:t>
            </a:r>
          </a:p>
        </p:txBody>
      </p:sp>
    </p:spTree>
    <p:extLst>
      <p:ext uri="{BB962C8B-B14F-4D97-AF65-F5344CB8AC3E}">
        <p14:creationId xmlns:p14="http://schemas.microsoft.com/office/powerpoint/2010/main" xmlns="" val="20866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Pastoral Search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77200" cy="3810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CM_FM_PSC longer than 9 months of seeking, prayer, and serious interviews, an internal candidate has been singled out.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BoE final approval of Senior Pastor’s appointment is pending. Please pray for confirmation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both sides.</a:t>
            </a:r>
          </a:p>
        </p:txBody>
      </p:sp>
    </p:spTree>
    <p:extLst>
      <p:ext uri="{BB962C8B-B14F-4D97-AF65-F5344CB8AC3E}">
        <p14:creationId xmlns:p14="http://schemas.microsoft.com/office/powerpoint/2010/main" xmlns="" val="13194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60438"/>
          </a:xfrm>
        </p:spPr>
        <p:txBody>
          <a:bodyPr/>
          <a:lstStyle/>
          <a:p>
            <a:pPr algn="ctr"/>
            <a:r>
              <a:rPr lang="en-US" dirty="0" smtClean="0"/>
              <a:t>Church Vision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With requests from many church members, BoE has been planning to develop church vision for years</a:t>
            </a:r>
          </a:p>
          <a:p>
            <a:r>
              <a:rPr lang="en-US" dirty="0" smtClean="0"/>
              <a:t>BoE formally suggested vision planning in January meeting</a:t>
            </a:r>
          </a:p>
          <a:p>
            <a:r>
              <a:rPr lang="en-US" dirty="0" smtClean="0"/>
              <a:t>Communicated with CC in March</a:t>
            </a:r>
          </a:p>
          <a:p>
            <a:r>
              <a:rPr lang="en-US" dirty="0" smtClean="0"/>
              <a:t>Elders started prayer meeting in 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60438"/>
          </a:xfrm>
        </p:spPr>
        <p:txBody>
          <a:bodyPr/>
          <a:lstStyle/>
          <a:p>
            <a:pPr algn="ctr"/>
            <a:r>
              <a:rPr lang="en-US" dirty="0" smtClean="0"/>
              <a:t>Church Vision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Have consulted EM and a few experts in vision and strategic planning</a:t>
            </a:r>
          </a:p>
          <a:p>
            <a:r>
              <a:rPr lang="en-US" dirty="0" smtClean="0"/>
              <a:t>Will be a major topic in June CC Retreat, hope to have a solid plan for the process</a:t>
            </a:r>
          </a:p>
          <a:p>
            <a:r>
              <a:rPr lang="en-US" dirty="0" smtClean="0"/>
              <a:t>Will keep congregation updated</a:t>
            </a:r>
          </a:p>
          <a:p>
            <a:r>
              <a:rPr lang="en-US" dirty="0" smtClean="0"/>
              <a:t>Please pray for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cs typeface="Trebuchet MS" pitchFamily="34" charset="0"/>
              </a:rPr>
              <a:t>CBE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638800"/>
          </a:xfrm>
        </p:spPr>
        <p:txBody>
          <a:bodyPr rtlCol="0">
            <a:normAutofit fontScale="25000" lnSpcReduction="20000"/>
          </a:bodyPr>
          <a:lstStyle/>
          <a:p>
            <a:pPr marL="1029335" lvl="1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8800" b="1" dirty="0" smtClean="0">
                <a:solidFill>
                  <a:schemeClr val="tx1"/>
                </a:solidFill>
              </a:rPr>
              <a:t>Phase I part 1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tx1"/>
                </a:solidFill>
              </a:rPr>
              <a:t>Re-design </a:t>
            </a:r>
            <a:r>
              <a:rPr lang="en-US" sz="8000" b="1" dirty="0">
                <a:solidFill>
                  <a:schemeClr val="tx1"/>
                </a:solidFill>
              </a:rPr>
              <a:t>completed </a:t>
            </a:r>
            <a:r>
              <a:rPr lang="en-US" sz="8000" b="1" dirty="0" smtClean="0">
                <a:solidFill>
                  <a:schemeClr val="tx1"/>
                </a:solidFill>
              </a:rPr>
              <a:t>in </a:t>
            </a:r>
            <a:r>
              <a:rPr lang="en-US" sz="8000" b="1" dirty="0">
                <a:solidFill>
                  <a:schemeClr val="tx1"/>
                </a:solidFill>
              </a:rPr>
              <a:t>Feb/Mar., ‘14 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Contractor Search completed in April, ’14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Signed the contract with Principal Construction Group LLC on 5/4/2014 with GMP $1,053K</a:t>
            </a:r>
            <a:endParaRPr lang="en-US" sz="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Demolition/Design Alteration permit expected to be approved in June, 14 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Construction Start expected in June. ‘14</a:t>
            </a:r>
          </a:p>
          <a:p>
            <a:pPr marL="72174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1700" b="1" dirty="0" smtClean="0">
              <a:solidFill>
                <a:srgbClr val="C00000"/>
              </a:solidFill>
            </a:endParaRPr>
          </a:p>
          <a:p>
            <a:pPr marL="836041" indent="-5715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800" b="1" dirty="0" smtClean="0">
                <a:solidFill>
                  <a:schemeClr val="tx1"/>
                </a:solidFill>
              </a:rPr>
              <a:t>Phase I part 2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>
                <a:solidFill>
                  <a:schemeClr val="tx1"/>
                </a:solidFill>
              </a:rPr>
              <a:t>Entire Site Plan Survey </a:t>
            </a:r>
            <a:r>
              <a:rPr lang="en-US" sz="8000" b="1" dirty="0" smtClean="0">
                <a:solidFill>
                  <a:schemeClr val="tx1"/>
                </a:solidFill>
              </a:rPr>
              <a:t>completed in </a:t>
            </a:r>
            <a:r>
              <a:rPr lang="en-US" sz="8000" b="1" dirty="0">
                <a:solidFill>
                  <a:schemeClr val="tx1"/>
                </a:solidFill>
              </a:rPr>
              <a:t>Jan. ’14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Permit Application to be submitted in June, </a:t>
            </a:r>
            <a:r>
              <a:rPr lang="en-US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’14</a:t>
            </a:r>
          </a:p>
          <a:p>
            <a:pPr marL="642366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800" b="1" dirty="0" smtClean="0">
                <a:solidFill>
                  <a:schemeClr val="tx1"/>
                </a:solidFill>
              </a:rPr>
              <a:t>Phase II, Phase III 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7800" b="1" dirty="0" smtClean="0">
                <a:solidFill>
                  <a:schemeClr val="tx1"/>
                </a:solidFill>
              </a:rPr>
              <a:t>Design </a:t>
            </a:r>
            <a:r>
              <a:rPr lang="en-US" sz="7800" b="1" dirty="0">
                <a:solidFill>
                  <a:schemeClr val="tx1"/>
                </a:solidFill>
              </a:rPr>
              <a:t>Review </a:t>
            </a:r>
            <a:r>
              <a:rPr lang="en-US" sz="7800" b="1" dirty="0" smtClean="0">
                <a:solidFill>
                  <a:schemeClr val="tx1"/>
                </a:solidFill>
              </a:rPr>
              <a:t>among BOE, CC, EM/CM co-workers from Dec., ’13 to March,’14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Church Facility usage survey from March to May, ‘14</a:t>
            </a:r>
          </a:p>
          <a:p>
            <a:pPr marL="72174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800" b="1" dirty="0" smtClean="0">
                <a:solidFill>
                  <a:schemeClr val="tx1"/>
                </a:solidFill>
              </a:rPr>
              <a:t>Newsletter/Website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tx1"/>
                </a:solidFill>
              </a:rPr>
              <a:t>Newsletter1 published </a:t>
            </a:r>
            <a:r>
              <a:rPr lang="en-US" sz="8000" b="1" dirty="0">
                <a:solidFill>
                  <a:schemeClr val="tx1"/>
                </a:solidFill>
              </a:rPr>
              <a:t>i</a:t>
            </a:r>
            <a:r>
              <a:rPr lang="en-US" sz="8000" b="1" dirty="0" smtClean="0">
                <a:solidFill>
                  <a:schemeClr val="tx1"/>
                </a:solidFill>
              </a:rPr>
              <a:t>n Feb., ‘14 </a:t>
            </a:r>
          </a:p>
          <a:p>
            <a:pPr marL="1042416" lvl="1" indent="-45720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Newsletter2 planned to publish in June, ‘14.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chu\Documents\BOE Meeting Files - July 2013 Meeting\CBET-151_New_Front_Elevation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04800" y="17526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Phase I Part 1</a:t>
            </a:r>
          </a:p>
        </p:txBody>
      </p:sp>
      <p:pic>
        <p:nvPicPr>
          <p:cNvPr id="4100" name="Picture 4" descr="C:\Users\kchu\Documents\CBCGB - CBET Meeting files\CBET - New revised 151 En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9863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827</TotalTime>
  <Words>398</Words>
  <Application>Microsoft Office PowerPoint</Application>
  <PresentationFormat>On-screen Show (4:3)</PresentationFormat>
  <Paragraphs>46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FIREBALL</vt:lpstr>
      <vt:lpstr>Slide 1</vt:lpstr>
      <vt:lpstr>Pastoral Search Updates</vt:lpstr>
      <vt:lpstr>Pastoral Search Updates</vt:lpstr>
      <vt:lpstr>Church Vision</vt:lpstr>
      <vt:lpstr>Church Vision</vt:lpstr>
      <vt:lpstr>CBE Project Activities</vt:lpstr>
      <vt:lpstr>Slide 7</vt:lpstr>
    </vt:vector>
  </TitlesOfParts>
  <Company>Polymtech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Retreat Camp for Christian Scholars in China</dc:title>
  <dc:creator>Liqin Chen</dc:creator>
  <cp:lastModifiedBy>Liqin</cp:lastModifiedBy>
  <cp:revision>93</cp:revision>
  <dcterms:created xsi:type="dcterms:W3CDTF">2009-05-21T13:27:45Z</dcterms:created>
  <dcterms:modified xsi:type="dcterms:W3CDTF">2014-06-07T16:30:07Z</dcterms:modified>
</cp:coreProperties>
</file>