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4" r:id="rId17"/>
    <p:sldId id="272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1" d="100"/>
          <a:sy n="61" d="100"/>
        </p:scale>
        <p:origin x="-18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altLang="zh-TW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2/9/2015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三、基督論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41782" indent="-514350">
              <a:buAutoNum type="arabicPlain" startAt="2014"/>
            </a:pPr>
            <a:endParaRPr lang="en-US" altLang="zh-TW" dirty="0" smtClean="0"/>
          </a:p>
          <a:p>
            <a:pPr marL="541782" indent="-514350">
              <a:buAutoNum type="arabicPlain" startAt="2014"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Boston</a:t>
            </a:r>
          </a:p>
          <a:p>
            <a:pPr marL="541782" indent="-514350">
              <a:buAutoNum type="arabicPlain" startAt="2014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58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effectLst/>
              </a:rPr>
              <a:t>《</a:t>
            </a:r>
            <a:r>
              <a:rPr lang="zh-TW" altLang="en-US" dirty="0">
                <a:effectLst/>
              </a:rPr>
              <a:t>迦克登信經</a:t>
            </a:r>
            <a:r>
              <a:rPr lang="en-US" altLang="zh-TW" dirty="0">
                <a:effectLst/>
              </a:rPr>
              <a:t>》</a:t>
            </a:r>
            <a:r>
              <a:rPr lang="zh-TW" altLang="en-US" dirty="0">
                <a:effectLst/>
              </a:rPr>
              <a:t>（</a:t>
            </a:r>
            <a:r>
              <a:rPr lang="en-US" dirty="0">
                <a:effectLst/>
              </a:rPr>
              <a:t>Chalcedon Creed, </a:t>
            </a:r>
            <a:r>
              <a:rPr lang="zh-TW" altLang="en-US" dirty="0">
                <a:effectLst/>
              </a:rPr>
              <a:t>主後</a:t>
            </a:r>
            <a:r>
              <a:rPr lang="en-US" dirty="0">
                <a:effectLst/>
              </a:rPr>
              <a:t>451</a:t>
            </a:r>
            <a:r>
              <a:rPr lang="zh-TW" altLang="en-US" dirty="0">
                <a:effectLst/>
              </a:rPr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『</a:t>
            </a:r>
            <a:r>
              <a:rPr lang="en-US" dirty="0"/>
              <a:t>…</a:t>
            </a:r>
            <a:r>
              <a:rPr lang="zh-TW" altLang="en-US" dirty="0"/>
              <a:t>我們的主耶穌基督是神性</a:t>
            </a:r>
            <a:r>
              <a:rPr lang="zh-TW" altLang="en-US" dirty="0" smtClean="0"/>
              <a:t>完全</a:t>
            </a:r>
            <a:r>
              <a:rPr lang="zh-TW" altLang="zh-TW" dirty="0"/>
              <a:t>、</a:t>
            </a:r>
            <a:r>
              <a:rPr lang="zh-TW" altLang="en-US" dirty="0" smtClean="0"/>
              <a:t>人性</a:t>
            </a:r>
            <a:r>
              <a:rPr lang="zh-TW" altLang="en-US" dirty="0"/>
              <a:t>亦完全者</a:t>
            </a:r>
            <a:r>
              <a:rPr lang="en-US" dirty="0"/>
              <a:t>… </a:t>
            </a:r>
            <a:r>
              <a:rPr lang="zh-TW" altLang="en-US" dirty="0"/>
              <a:t>按神性說，祂與父同體，按人性說，祂與我們同體，在凡</a:t>
            </a:r>
            <a:r>
              <a:rPr lang="zh-TW" altLang="en-US" dirty="0" smtClean="0"/>
              <a:t>事上與我們一樣</a:t>
            </a:r>
            <a:r>
              <a:rPr lang="zh-TW" altLang="en-US" dirty="0"/>
              <a:t>，只是沒有罪；</a:t>
            </a:r>
            <a:r>
              <a:rPr lang="en-US" dirty="0"/>
              <a:t>… </a:t>
            </a:r>
            <a:r>
              <a:rPr lang="zh-TW" altLang="en-US" dirty="0"/>
              <a:t>是獨生的，具有二性，不相混亂，不相交換</a:t>
            </a:r>
            <a:r>
              <a:rPr lang="zh-TW" altLang="en-US" dirty="0" smtClean="0"/>
              <a:t>，不能分</a:t>
            </a:r>
            <a:r>
              <a:rPr lang="zh-TW" altLang="en-US" dirty="0"/>
              <a:t>開，不能離散；二性的區分不因聯合二消失，各性的特點反得以保存，</a:t>
            </a:r>
            <a:r>
              <a:rPr lang="en-US" dirty="0"/>
              <a:t>	     </a:t>
            </a:r>
            <a:r>
              <a:rPr lang="zh-TW" altLang="en-US" dirty="0" smtClean="0"/>
              <a:t>會合於</a:t>
            </a:r>
            <a:r>
              <a:rPr lang="zh-TW" altLang="en-US" dirty="0"/>
              <a:t>一個位格，一個實體之內</a:t>
            </a:r>
            <a:r>
              <a:rPr lang="en-US" dirty="0"/>
              <a:t>…</a:t>
            </a:r>
            <a:r>
              <a:rPr lang="zh-TW" altLang="en-US" dirty="0"/>
              <a:t>。</a:t>
            </a:r>
            <a:r>
              <a:rPr lang="en-US" altLang="zh-TW" dirty="0"/>
              <a:t>』</a:t>
            </a:r>
            <a:endParaRPr lang="en-US" dirty="0"/>
          </a:p>
          <a:p>
            <a:r>
              <a:rPr lang="en-US" dirty="0" smtClean="0"/>
              <a:t>~ </a:t>
            </a:r>
            <a:r>
              <a:rPr lang="zh-TW" altLang="en-US" dirty="0"/>
              <a:t>確定基督兩個本性（本體）之間的關係。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</a:rPr>
              <a:t>異端：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（</a:t>
            </a:r>
            <a:r>
              <a:rPr lang="en-US" dirty="0"/>
              <a:t>1</a:t>
            </a:r>
            <a:r>
              <a:rPr lang="zh-TW" altLang="en-US" dirty="0"/>
              <a:t>）</a:t>
            </a:r>
            <a:r>
              <a:rPr lang="en-US" dirty="0" err="1"/>
              <a:t>Eutychianism</a:t>
            </a:r>
            <a:r>
              <a:rPr lang="en-US" dirty="0"/>
              <a:t> (</a:t>
            </a:r>
            <a:r>
              <a:rPr lang="en-US" dirty="0" err="1"/>
              <a:t>Monophysitism</a:t>
            </a:r>
            <a:r>
              <a:rPr lang="en-US" dirty="0"/>
              <a:t>): </a:t>
            </a:r>
            <a:r>
              <a:rPr lang="zh-TW" altLang="en-US" dirty="0"/>
              <a:t>追溯至</a:t>
            </a:r>
            <a:r>
              <a:rPr lang="en-US" dirty="0" err="1"/>
              <a:t>Eutychus</a:t>
            </a:r>
            <a:r>
              <a:rPr lang="en-US" dirty="0"/>
              <a:t> (~</a:t>
            </a:r>
            <a:r>
              <a:rPr lang="zh-TW" altLang="en-US" dirty="0"/>
              <a:t>主後</a:t>
            </a:r>
            <a:r>
              <a:rPr lang="en-US" dirty="0"/>
              <a:t>378-454)</a:t>
            </a:r>
            <a:r>
              <a:rPr lang="zh-TW" altLang="en-US" dirty="0"/>
              <a:t>；認為</a:t>
            </a:r>
            <a:r>
              <a:rPr lang="zh-TW" altLang="en-US" dirty="0" smtClean="0"/>
              <a:t>基督</a:t>
            </a:r>
            <a:r>
              <a:rPr lang="zh-TW" altLang="en-US" dirty="0"/>
              <a:t>只有一個本性（本體）。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2</a:t>
            </a:r>
            <a:r>
              <a:rPr lang="zh-TW" altLang="en-US" dirty="0"/>
              <a:t>）幻影說</a:t>
            </a:r>
            <a:r>
              <a:rPr lang="en-US" dirty="0"/>
              <a:t>(Docetism)</a:t>
            </a:r>
            <a:r>
              <a:rPr lang="zh-TW" altLang="en-US" dirty="0"/>
              <a:t>：約翰壹書所對付的異端，認為耶穌的身體是幻影。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3</a:t>
            </a:r>
            <a:r>
              <a:rPr lang="zh-TW" altLang="en-US" dirty="0"/>
              <a:t>）</a:t>
            </a:r>
            <a:r>
              <a:rPr lang="en-US" dirty="0" err="1"/>
              <a:t>Nestorianism</a:t>
            </a:r>
            <a:r>
              <a:rPr lang="en-US" dirty="0"/>
              <a:t>: </a:t>
            </a:r>
            <a:r>
              <a:rPr lang="zh-TW" altLang="en-US" dirty="0"/>
              <a:t>認為基督有兩個位格。</a:t>
            </a:r>
            <a:r>
              <a:rPr lang="en-US" dirty="0"/>
              <a:t>Nestorius</a:t>
            </a:r>
            <a:r>
              <a:rPr lang="zh-TW" altLang="en-US" dirty="0"/>
              <a:t>主教（</a:t>
            </a:r>
            <a:r>
              <a:rPr lang="en-US" dirty="0"/>
              <a:t>~</a:t>
            </a:r>
            <a:r>
              <a:rPr lang="zh-TW" altLang="en-US" dirty="0"/>
              <a:t>主後</a:t>
            </a:r>
            <a:r>
              <a:rPr lang="en-US" dirty="0"/>
              <a:t>428</a:t>
            </a:r>
            <a:r>
              <a:rPr lang="zh-TW" altLang="en-US" dirty="0"/>
              <a:t>）</a:t>
            </a:r>
            <a:r>
              <a:rPr lang="zh-TW" altLang="en-US" dirty="0" smtClean="0"/>
              <a:t>被定為異端可能是被人陷害</a:t>
            </a:r>
            <a:r>
              <a:rPr lang="zh-TW" altLang="en-US" dirty="0"/>
              <a:t>。主後第七世紀傳入中國，稱為景教。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16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（</a:t>
            </a:r>
            <a:r>
              <a:rPr lang="en-US" dirty="0"/>
              <a:t>4</a:t>
            </a:r>
            <a:r>
              <a:rPr lang="zh-TW" altLang="en-US" dirty="0"/>
              <a:t>）</a:t>
            </a:r>
            <a:r>
              <a:rPr lang="en-US" dirty="0" err="1"/>
              <a:t>Apollinarianism</a:t>
            </a:r>
            <a:r>
              <a:rPr lang="zh-TW" altLang="en-US" dirty="0"/>
              <a:t>（</a:t>
            </a:r>
            <a:r>
              <a:rPr lang="en-US" dirty="0" err="1"/>
              <a:t>Apollinarius</a:t>
            </a:r>
            <a:r>
              <a:rPr lang="en-US" dirty="0"/>
              <a:t> </a:t>
            </a:r>
            <a:r>
              <a:rPr lang="zh-TW" altLang="en-US" dirty="0"/>
              <a:t>主教，</a:t>
            </a:r>
            <a:r>
              <a:rPr lang="en-US" dirty="0"/>
              <a:t>~</a:t>
            </a:r>
            <a:r>
              <a:rPr lang="zh-TW" altLang="en-US" dirty="0"/>
              <a:t>主後</a:t>
            </a:r>
            <a:r>
              <a:rPr lang="en-US" dirty="0"/>
              <a:t>361</a:t>
            </a:r>
            <a:r>
              <a:rPr lang="zh-TW" altLang="en-US" dirty="0"/>
              <a:t>）：基督</a:t>
            </a:r>
            <a:r>
              <a:rPr lang="zh-TW" altLang="en-US" dirty="0" smtClean="0"/>
              <a:t>有人的身體但沒有人的靈</a:t>
            </a:r>
            <a:r>
              <a:rPr lang="zh-TW" altLang="en-US" dirty="0"/>
              <a:t>魂。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5</a:t>
            </a:r>
            <a:r>
              <a:rPr lang="zh-TW" altLang="en-US" dirty="0"/>
              <a:t>）</a:t>
            </a:r>
            <a:r>
              <a:rPr lang="en-US" dirty="0" err="1"/>
              <a:t>Monothelitism</a:t>
            </a:r>
            <a:r>
              <a:rPr lang="en-US" dirty="0"/>
              <a:t>: </a:t>
            </a:r>
            <a:r>
              <a:rPr lang="zh-TW" altLang="en-US" dirty="0"/>
              <a:t>基督只有一個意志。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6</a:t>
            </a:r>
            <a:r>
              <a:rPr lang="zh-TW" altLang="en-US" dirty="0"/>
              <a:t>）</a:t>
            </a:r>
            <a:r>
              <a:rPr lang="en-US" dirty="0"/>
              <a:t>Kenosis</a:t>
            </a:r>
            <a:r>
              <a:rPr lang="zh-TW" altLang="en-US" dirty="0"/>
              <a:t>說：</a:t>
            </a:r>
            <a:r>
              <a:rPr lang="en-US" dirty="0" smtClean="0"/>
              <a:t>1860 </a:t>
            </a:r>
            <a:r>
              <a:rPr lang="zh-TW" altLang="en-US" dirty="0" smtClean="0"/>
              <a:t>年代起</a:t>
            </a:r>
            <a:r>
              <a:rPr lang="zh-TW" altLang="en-US" dirty="0"/>
              <a:t>，有些人認為神的兒子</a:t>
            </a:r>
            <a:r>
              <a:rPr lang="en-US" altLang="zh-TW" dirty="0"/>
              <a:t>『</a:t>
            </a:r>
            <a:r>
              <a:rPr lang="zh-TW" altLang="en-US" dirty="0"/>
              <a:t>倒空</a:t>
            </a:r>
            <a:r>
              <a:rPr lang="en-US" altLang="zh-TW" dirty="0"/>
              <a:t>』</a:t>
            </a:r>
            <a:r>
              <a:rPr lang="zh-TW" altLang="en-US" dirty="0" smtClean="0"/>
              <a:t>（</a:t>
            </a:r>
            <a:r>
              <a:rPr lang="en-US" altLang="zh-TW" dirty="0" smtClean="0"/>
              <a:t>『</a:t>
            </a:r>
            <a:r>
              <a:rPr lang="zh-TW" altLang="en-US" dirty="0" smtClean="0"/>
              <a:t>虛己</a:t>
            </a:r>
            <a:r>
              <a:rPr lang="en-US" altLang="zh-TW" dirty="0" smtClean="0"/>
              <a:t>』</a:t>
            </a:r>
            <a:r>
              <a:rPr lang="en-US" dirty="0" err="1" smtClean="0">
                <a:latin typeface="Calibri"/>
                <a:cs typeface="Calibri"/>
              </a:rPr>
              <a:t>ἑ</a:t>
            </a:r>
            <a:r>
              <a:rPr lang="en-US" dirty="0" smtClean="0">
                <a:latin typeface="Calibri"/>
                <a:cs typeface="Calibri"/>
              </a:rPr>
              <a:t>α</a:t>
            </a:r>
            <a:r>
              <a:rPr lang="en-US" dirty="0" err="1" smtClean="0">
                <a:latin typeface="Calibri"/>
                <a:cs typeface="Calibri"/>
              </a:rPr>
              <a:t>υτον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err="1" smtClean="0">
                <a:latin typeface="Calibri"/>
                <a:cs typeface="Calibri"/>
              </a:rPr>
              <a:t>ἐκενωσεν</a:t>
            </a:r>
            <a:r>
              <a:rPr lang="zh-TW" altLang="en-US" dirty="0"/>
              <a:t>）了神的屬性。可</a:t>
            </a:r>
            <a:r>
              <a:rPr lang="zh-TW" altLang="en-US" dirty="0" smtClean="0"/>
              <a:t>是，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倒空</a:t>
            </a:r>
            <a:r>
              <a:rPr lang="en-US" altLang="zh-TW" dirty="0" smtClean="0"/>
              <a:t>』</a:t>
            </a:r>
            <a:r>
              <a:rPr lang="zh-TW" altLang="en-US" dirty="0" smtClean="0"/>
              <a:t>應按</a:t>
            </a:r>
            <a:r>
              <a:rPr lang="en-US" altLang="zh-TW" dirty="0"/>
              <a:t>『</a:t>
            </a:r>
            <a:r>
              <a:rPr lang="zh-TW" altLang="en-US" dirty="0"/>
              <a:t>取</a:t>
            </a:r>
            <a:r>
              <a:rPr lang="en-US" altLang="zh-TW" dirty="0"/>
              <a:t>』</a:t>
            </a:r>
            <a:r>
              <a:rPr lang="zh-TW" altLang="en-US" dirty="0"/>
              <a:t>（</a:t>
            </a:r>
            <a:r>
              <a:rPr lang="en-US" dirty="0" err="1">
                <a:latin typeface="Calibri"/>
                <a:cs typeface="Calibri"/>
              </a:rPr>
              <a:t>λ</a:t>
            </a:r>
            <a:r>
              <a:rPr lang="en-US" dirty="0">
                <a:latin typeface="Calibri"/>
                <a:cs typeface="Calibri"/>
              </a:rPr>
              <a:t>αβ</a:t>
            </a:r>
            <a:r>
              <a:rPr lang="en-US" dirty="0" err="1">
                <a:latin typeface="Calibri"/>
                <a:cs typeface="Calibri"/>
              </a:rPr>
              <a:t>ων</a:t>
            </a:r>
            <a:r>
              <a:rPr lang="zh-TW" altLang="en-US" dirty="0"/>
              <a:t>），</a:t>
            </a:r>
            <a:r>
              <a:rPr lang="en-US" altLang="zh-TW" dirty="0"/>
              <a:t>『</a:t>
            </a:r>
            <a:r>
              <a:rPr lang="zh-TW" altLang="en-US" dirty="0"/>
              <a:t>成</a:t>
            </a:r>
            <a:r>
              <a:rPr lang="zh-TW" altLang="en-US" dirty="0" smtClean="0"/>
              <a:t>為</a:t>
            </a:r>
            <a:r>
              <a:rPr lang="zh-TW" altLang="zh-TW" dirty="0"/>
              <a:t>』</a:t>
            </a:r>
            <a:r>
              <a:rPr lang="zh-TW" altLang="en-US" dirty="0" smtClean="0"/>
              <a:t>（</a:t>
            </a:r>
            <a:r>
              <a:rPr lang="en-US" dirty="0" err="1">
                <a:latin typeface="Calibri"/>
                <a:cs typeface="Calibri"/>
              </a:rPr>
              <a:t>γενομενον</a:t>
            </a:r>
            <a:r>
              <a:rPr lang="zh-TW" altLang="en-US" dirty="0"/>
              <a:t>）與</a:t>
            </a:r>
            <a:r>
              <a:rPr lang="en-US" altLang="zh-TW" dirty="0"/>
              <a:t>『</a:t>
            </a:r>
            <a:r>
              <a:rPr lang="zh-TW" altLang="en-US" dirty="0"/>
              <a:t>既有</a:t>
            </a:r>
            <a:r>
              <a:rPr lang="en-US" altLang="zh-TW" dirty="0"/>
              <a:t>』</a:t>
            </a:r>
            <a:r>
              <a:rPr lang="zh-TW" altLang="en-US" dirty="0"/>
              <a:t>（</a:t>
            </a:r>
            <a:r>
              <a:rPr lang="en-US" dirty="0" err="1">
                <a:latin typeface="Calibri"/>
                <a:cs typeface="Calibri"/>
              </a:rPr>
              <a:t>εὐρεθεις</a:t>
            </a:r>
            <a:r>
              <a:rPr lang="zh-TW" altLang="en-US" dirty="0"/>
              <a:t>）三個分詞來了解（腓二</a:t>
            </a:r>
            <a:r>
              <a:rPr lang="en-US" dirty="0"/>
              <a:t>7-8</a:t>
            </a:r>
            <a:r>
              <a:rPr lang="zh-TW" altLang="en-US" dirty="0"/>
              <a:t>）。</a:t>
            </a:r>
            <a:r>
              <a:rPr lang="en-US" dirty="0"/>
              <a:t>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57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3.32 </a:t>
            </a:r>
            <a:r>
              <a:rPr lang="zh-TW" altLang="en-US" dirty="0">
                <a:effectLst/>
              </a:rPr>
              <a:t>完全的神性（</a:t>
            </a:r>
            <a:r>
              <a:rPr lang="en-US" dirty="0" err="1">
                <a:effectLst/>
                <a:latin typeface="Calibri"/>
                <a:cs typeface="Calibri"/>
              </a:rPr>
              <a:t>ὁμοουσι</a:t>
            </a:r>
            <a:r>
              <a:rPr lang="en-US" dirty="0">
                <a:effectLst/>
                <a:latin typeface="Calibri"/>
                <a:cs typeface="Calibri"/>
              </a:rPr>
              <a:t>α</a:t>
            </a:r>
            <a:r>
              <a:rPr lang="zh-TW" altLang="en-US" dirty="0">
                <a:effectLst/>
              </a:rPr>
              <a:t>）</a:t>
            </a:r>
            <a:r>
              <a:rPr lang="en-US" dirty="0">
                <a:effectLst/>
              </a:rPr>
              <a:t>— </a:t>
            </a:r>
            <a:r>
              <a:rPr lang="zh-TW" altLang="en-US" dirty="0">
                <a:effectLst/>
              </a:rPr>
              <a:t>經文的依據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子被稱</a:t>
            </a:r>
            <a:r>
              <a:rPr lang="zh-TW" altLang="en-US" dirty="0"/>
              <a:t>為神（來一</a:t>
            </a:r>
            <a:r>
              <a:rPr lang="en-US" dirty="0"/>
              <a:t>8</a:t>
            </a:r>
            <a:r>
              <a:rPr lang="zh-TW" altLang="en-US" dirty="0"/>
              <a:t>；詩四十五</a:t>
            </a:r>
            <a:r>
              <a:rPr lang="en-US" dirty="0"/>
              <a:t>6</a:t>
            </a:r>
            <a:r>
              <a:rPr lang="zh-TW" altLang="en-US" dirty="0"/>
              <a:t>）；全能的神（賽九</a:t>
            </a:r>
            <a:r>
              <a:rPr lang="en-US" dirty="0"/>
              <a:t>6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/>
          </a:p>
          <a:p>
            <a:r>
              <a:rPr lang="zh-TW" altLang="en-US" dirty="0" smtClean="0"/>
              <a:t>造物</a:t>
            </a:r>
            <a:r>
              <a:rPr lang="zh-TW" altLang="en-US" dirty="0"/>
              <a:t>主（約一</a:t>
            </a:r>
            <a:r>
              <a:rPr lang="en-US" dirty="0"/>
              <a:t>3</a:t>
            </a:r>
            <a:r>
              <a:rPr lang="zh-TW" altLang="en-US" dirty="0"/>
              <a:t>；西一</a:t>
            </a:r>
            <a:r>
              <a:rPr lang="en-US" dirty="0"/>
              <a:t>16</a:t>
            </a:r>
            <a:r>
              <a:rPr lang="zh-TW" altLang="en-US" dirty="0"/>
              <a:t>；來一</a:t>
            </a:r>
            <a:r>
              <a:rPr lang="en-US" dirty="0"/>
              <a:t>2-3</a:t>
            </a:r>
            <a:r>
              <a:rPr lang="zh-TW" altLang="en-US" dirty="0"/>
              <a:t>）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詩</a:t>
            </a:r>
            <a:r>
              <a:rPr lang="zh-TW" altLang="en-US" dirty="0"/>
              <a:t>一百零二</a:t>
            </a:r>
            <a:r>
              <a:rPr lang="en-US" dirty="0"/>
              <a:t>25-</a:t>
            </a:r>
            <a:r>
              <a:rPr lang="en-US" dirty="0" smtClean="0"/>
              <a:t>27 </a:t>
            </a:r>
            <a:r>
              <a:rPr lang="zh-TW" altLang="en-US" dirty="0" smtClean="0"/>
              <a:t>所說</a:t>
            </a:r>
            <a:r>
              <a:rPr lang="zh-TW" altLang="en-US" dirty="0"/>
              <a:t>的話歸給子</a:t>
            </a:r>
            <a:r>
              <a:rPr lang="en-US" dirty="0"/>
              <a:t>	</a:t>
            </a:r>
            <a:r>
              <a:rPr lang="zh-TW" altLang="en-US" dirty="0" smtClean="0"/>
              <a:t>（</a:t>
            </a:r>
            <a:r>
              <a:rPr lang="zh-TW" altLang="en-US" dirty="0"/>
              <a:t>來一</a:t>
            </a:r>
            <a:r>
              <a:rPr lang="en-US" dirty="0"/>
              <a:t>10-11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0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有赦</a:t>
            </a:r>
            <a:r>
              <a:rPr lang="zh-TW" altLang="en-US" dirty="0"/>
              <a:t>罪的權柄（路五</a:t>
            </a:r>
            <a:r>
              <a:rPr lang="en-US" dirty="0"/>
              <a:t>25</a:t>
            </a:r>
            <a:r>
              <a:rPr lang="zh-TW" altLang="en-US" dirty="0"/>
              <a:t>；七</a:t>
            </a:r>
            <a:r>
              <a:rPr lang="en-US" dirty="0"/>
              <a:t>48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/>
          </a:p>
          <a:p>
            <a:r>
              <a:rPr lang="zh-TW" altLang="en-US" dirty="0" smtClean="0"/>
              <a:t>父</a:t>
            </a:r>
            <a:r>
              <a:rPr lang="zh-TW" altLang="en-US" dirty="0"/>
              <a:t>、子、聖靈同名（太二十八</a:t>
            </a:r>
            <a:r>
              <a:rPr lang="en-US" dirty="0"/>
              <a:t>19</a:t>
            </a:r>
            <a:r>
              <a:rPr lang="zh-TW" altLang="en-US" dirty="0"/>
              <a:t>）。</a:t>
            </a:r>
            <a:r>
              <a:rPr lang="en-US" altLang="zh-TW" dirty="0"/>
              <a:t>『</a:t>
            </a:r>
            <a:r>
              <a:rPr lang="zh-TW" altLang="en-US" dirty="0"/>
              <a:t>名</a:t>
            </a:r>
            <a:r>
              <a:rPr lang="en-US" altLang="zh-TW" dirty="0"/>
              <a:t>』</a:t>
            </a:r>
            <a:r>
              <a:rPr lang="zh-TW" altLang="en-US" dirty="0"/>
              <a:t>代表諸屬性的統合（出三十四</a:t>
            </a:r>
            <a:r>
              <a:rPr lang="en-US" dirty="0"/>
              <a:t>5-7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42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約翰福音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『</a:t>
            </a:r>
            <a:r>
              <a:rPr lang="zh-TW" altLang="en-US" dirty="0"/>
              <a:t>道就是神</a:t>
            </a:r>
            <a:r>
              <a:rPr lang="en-US" altLang="zh-TW" dirty="0"/>
              <a:t>』</a:t>
            </a:r>
            <a:r>
              <a:rPr lang="zh-TW" altLang="en-US" dirty="0"/>
              <a:t>（約一</a:t>
            </a:r>
            <a:r>
              <a:rPr lang="en-US" dirty="0"/>
              <a:t>1-3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獨生</a:t>
            </a:r>
            <a:r>
              <a:rPr lang="zh-TW" altLang="en-US" dirty="0"/>
              <a:t>神（約一</a:t>
            </a:r>
            <a:r>
              <a:rPr lang="en-US" dirty="0"/>
              <a:t>18</a:t>
            </a:r>
            <a:r>
              <a:rPr lang="zh-TW" altLang="en-US" dirty="0" smtClean="0"/>
              <a:t>）－</a:t>
            </a:r>
            <a:r>
              <a:rPr lang="zh-CN" altLang="en-US" dirty="0" smtClean="0"/>
              <a:t>最古抄本</a:t>
            </a:r>
            <a:r>
              <a:rPr lang="en-US" altLang="zh-CN" dirty="0" smtClean="0"/>
              <a:t> </a:t>
            </a:r>
            <a:r>
              <a:rPr lang="en-US" dirty="0" err="1" smtClean="0">
                <a:latin typeface="Calibri"/>
                <a:cs typeface="Calibri"/>
              </a:rPr>
              <a:t>μονογενης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θεος</a:t>
            </a:r>
            <a:r>
              <a:rPr lang="en-US" dirty="0">
                <a:latin typeface="Calibri"/>
                <a:cs typeface="Calibri"/>
              </a:rPr>
              <a:t> </a:t>
            </a:r>
            <a:endParaRPr lang="en-US" altLang="zh-TW" dirty="0" smtClean="0"/>
          </a:p>
          <a:p>
            <a:r>
              <a:rPr lang="en-US" altLang="zh-TW" dirty="0" smtClean="0"/>
              <a:t>『</a:t>
            </a:r>
            <a:r>
              <a:rPr lang="zh-TW" altLang="en-US" dirty="0"/>
              <a:t>還沒有亞伯拉罕，我是</a:t>
            </a:r>
            <a:r>
              <a:rPr lang="en-US" altLang="zh-TW" dirty="0" smtClean="0"/>
              <a:t>』</a:t>
            </a:r>
            <a:r>
              <a:rPr lang="zh-TW" altLang="en-US" dirty="0" smtClean="0"/>
              <a:t>（</a:t>
            </a:r>
            <a:r>
              <a:rPr lang="zh-TW" altLang="en-US" dirty="0"/>
              <a:t>約</a:t>
            </a:r>
            <a:r>
              <a:rPr lang="zh-TW" altLang="en-US" dirty="0" smtClean="0"/>
              <a:t>八</a:t>
            </a:r>
            <a:r>
              <a:rPr lang="en-US" dirty="0" smtClean="0"/>
              <a:t>58</a:t>
            </a:r>
            <a:r>
              <a:rPr lang="zh-TW" altLang="en-US" dirty="0"/>
              <a:t>）</a:t>
            </a:r>
            <a:r>
              <a:rPr lang="zh-TW" altLang="en-US" dirty="0" smtClean="0"/>
              <a:t>；</a:t>
            </a:r>
            <a:endParaRPr lang="en-US" dirty="0">
              <a:latin typeface="Calibri"/>
              <a:cs typeface="Calibri"/>
            </a:endParaRPr>
          </a:p>
          <a:p>
            <a:pPr marL="82296" indent="0">
              <a:buNone/>
            </a:pPr>
            <a:r>
              <a:rPr lang="en-US" dirty="0" smtClean="0">
                <a:latin typeface="Calibri"/>
                <a:cs typeface="Calibri"/>
              </a:rPr>
              <a:t>    π</a:t>
            </a:r>
            <a:r>
              <a:rPr lang="en-US" dirty="0" err="1" smtClean="0">
                <a:latin typeface="Calibri"/>
                <a:cs typeface="Calibri"/>
              </a:rPr>
              <a:t>λιν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Ἀ</a:t>
            </a:r>
            <a:r>
              <a:rPr lang="en-US" dirty="0">
                <a:latin typeface="Calibri"/>
                <a:cs typeface="Calibri"/>
              </a:rPr>
              <a:t>β</a:t>
            </a:r>
            <a:r>
              <a:rPr lang="en-US" dirty="0" err="1">
                <a:latin typeface="Calibri"/>
                <a:cs typeface="Calibri"/>
              </a:rPr>
              <a:t>ρ</a:t>
            </a:r>
            <a:r>
              <a:rPr lang="en-US" dirty="0">
                <a:latin typeface="Calibri"/>
                <a:cs typeface="Calibri"/>
              </a:rPr>
              <a:t>ααμ </a:t>
            </a:r>
            <a:r>
              <a:rPr lang="en-US" dirty="0" err="1">
                <a:latin typeface="Calibri"/>
                <a:cs typeface="Calibri"/>
              </a:rPr>
              <a:t>γενεσθ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ἐγω</a:t>
            </a:r>
            <a:r>
              <a:rPr lang="en-US" b="1" dirty="0">
                <a:latin typeface="Calibri"/>
                <a:cs typeface="Calibri"/>
              </a:rPr>
              <a:t> </a:t>
            </a:r>
            <a:r>
              <a:rPr lang="en-US" b="1" dirty="0" err="1">
                <a:latin typeface="Calibri"/>
                <a:cs typeface="Calibri"/>
              </a:rPr>
              <a:t>εἰμι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zh-CN" altLang="en-US" dirty="0"/>
              <a:t>（</a:t>
            </a:r>
            <a:r>
              <a:rPr lang="en-US" dirty="0" err="1"/>
              <a:t>אהיה</a:t>
            </a:r>
            <a:r>
              <a:rPr lang="zh-CN" altLang="en-US" dirty="0" smtClean="0"/>
              <a:t>）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altLang="zh-TW" dirty="0"/>
              <a:t>『</a:t>
            </a:r>
            <a:r>
              <a:rPr lang="zh-TW" altLang="en-US" dirty="0"/>
              <a:t>我的主！我的神！</a:t>
            </a:r>
            <a:r>
              <a:rPr lang="en-US" altLang="zh-TW" dirty="0"/>
              <a:t>』</a:t>
            </a:r>
            <a:r>
              <a:rPr lang="zh-TW" altLang="en-US" dirty="0"/>
              <a:t>（約二十</a:t>
            </a:r>
            <a:r>
              <a:rPr lang="en-US" dirty="0"/>
              <a:t>28</a:t>
            </a:r>
            <a:r>
              <a:rPr lang="zh-TW" altLang="en-US" dirty="0" smtClean="0"/>
              <a:t>）；</a:t>
            </a:r>
            <a:r>
              <a:rPr lang="en-US" dirty="0" smtClean="0">
                <a:latin typeface="Calibri"/>
                <a:cs typeface="Calibri"/>
              </a:rPr>
              <a:t>ὁ </a:t>
            </a:r>
            <a:r>
              <a:rPr lang="en-US" dirty="0" err="1">
                <a:latin typeface="Calibri"/>
                <a:cs typeface="Calibri"/>
              </a:rPr>
              <a:t>κυριος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μου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κ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ι</a:t>
            </a:r>
            <a:r>
              <a:rPr lang="en-US" dirty="0">
                <a:latin typeface="Calibri"/>
                <a:cs typeface="Calibri"/>
              </a:rPr>
              <a:t> ὁ </a:t>
            </a:r>
            <a:r>
              <a:rPr lang="en-US" dirty="0" err="1">
                <a:latin typeface="Calibri"/>
                <a:cs typeface="Calibri"/>
              </a:rPr>
              <a:t>θεος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μου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zh-TW" altLang="en-US" dirty="0"/>
              <a:t>子與父的合一（約十</a:t>
            </a:r>
            <a:r>
              <a:rPr lang="en-US" dirty="0"/>
              <a:t>30</a:t>
            </a:r>
            <a:r>
              <a:rPr lang="zh-TW" altLang="en-US" dirty="0"/>
              <a:t>；十四</a:t>
            </a:r>
            <a:r>
              <a:rPr lang="en-US" dirty="0"/>
              <a:t>10-11</a:t>
            </a:r>
            <a:r>
              <a:rPr lang="zh-TW" altLang="en-US" dirty="0"/>
              <a:t>）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zh-TW" altLang="en-US" sz="3300" dirty="0" smtClean="0"/>
              <a:t>約</a:t>
            </a:r>
            <a:r>
              <a:rPr lang="zh-TW" altLang="en-US" sz="3300" dirty="0"/>
              <a:t>十</a:t>
            </a:r>
            <a:r>
              <a:rPr lang="en-US" sz="3300" dirty="0"/>
              <a:t>34</a:t>
            </a:r>
            <a:r>
              <a:rPr lang="zh-TW" altLang="en-US" sz="3300" dirty="0"/>
              <a:t>；參看詩八十二</a:t>
            </a:r>
            <a:r>
              <a:rPr lang="en-US" sz="3300" dirty="0"/>
              <a:t>1</a:t>
            </a:r>
            <a:r>
              <a:rPr lang="zh-TW" altLang="en-US" sz="3300" dirty="0"/>
              <a:t>，</a:t>
            </a:r>
            <a:r>
              <a:rPr lang="en-US" sz="3300" dirty="0"/>
              <a:t>6-7</a:t>
            </a:r>
            <a:r>
              <a:rPr lang="zh-TW" altLang="en-US" sz="3300" dirty="0" smtClean="0"/>
              <a:t>。（</a:t>
            </a:r>
            <a:r>
              <a:rPr lang="en-US" sz="3300" dirty="0"/>
              <a:t>v. 6  </a:t>
            </a:r>
            <a:r>
              <a:rPr lang="en-US" sz="3300" dirty="0" err="1"/>
              <a:t>אַת</a:t>
            </a:r>
            <a:r>
              <a:rPr lang="en-US" sz="3300" dirty="0"/>
              <a:t>ֶּ</a:t>
            </a:r>
            <a:r>
              <a:rPr lang="en-US" sz="3300" dirty="0" err="1"/>
              <a:t>ם</a:t>
            </a:r>
            <a:r>
              <a:rPr lang="en-US" sz="3300" dirty="0"/>
              <a:t> </a:t>
            </a:r>
            <a:r>
              <a:rPr lang="en-US" sz="3300" dirty="0" err="1"/>
              <a:t>אֱלֹהִים</a:t>
            </a:r>
            <a:r>
              <a:rPr lang="en-US" sz="3300" dirty="0"/>
              <a:t> </a:t>
            </a:r>
            <a:r>
              <a:rPr lang="zh-TW" altLang="en-US" sz="3300" dirty="0" smtClean="0"/>
              <a:t>）。</a:t>
            </a:r>
            <a:endParaRPr lang="en-US" altLang="zh-TW" sz="3300" dirty="0" smtClean="0"/>
          </a:p>
          <a:p>
            <a:pPr lvl="1"/>
            <a:r>
              <a:rPr lang="en-US" altLang="zh-TW" sz="3300" dirty="0" smtClean="0"/>
              <a:t>『</a:t>
            </a:r>
            <a:r>
              <a:rPr lang="zh-TW" altLang="en-US" sz="3300" dirty="0"/>
              <a:t>神</a:t>
            </a:r>
            <a:r>
              <a:rPr lang="en-US" altLang="zh-TW" sz="3300" dirty="0"/>
              <a:t>』</a:t>
            </a:r>
            <a:r>
              <a:rPr lang="zh-TW" altLang="en-US" sz="3300" dirty="0"/>
              <a:t>可以譯為</a:t>
            </a:r>
            <a:r>
              <a:rPr lang="en-US" altLang="zh-TW" sz="3300" dirty="0"/>
              <a:t>『</a:t>
            </a:r>
            <a:r>
              <a:rPr lang="zh-TW" altLang="en-US" sz="3300" dirty="0"/>
              <a:t>大能者</a:t>
            </a:r>
            <a:r>
              <a:rPr lang="en-US" altLang="zh-TW" sz="3300" dirty="0"/>
              <a:t>』</a:t>
            </a:r>
            <a:r>
              <a:rPr lang="zh-TW" altLang="en-US" sz="3300" dirty="0"/>
              <a:t>。</a:t>
            </a:r>
            <a:endParaRPr lang="en-US" sz="3300" dirty="0"/>
          </a:p>
          <a:p>
            <a:pPr marL="82296" indent="0">
              <a:buNone/>
            </a:pPr>
            <a:r>
              <a:rPr lang="en-US" sz="3300" dirty="0" smtClean="0"/>
              <a:t>   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10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保羅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把</a:t>
            </a:r>
            <a:r>
              <a:rPr lang="zh-TW" altLang="en-US" dirty="0"/>
              <a:t>神在以賽亞書指著自己的話（賽四十五</a:t>
            </a:r>
            <a:r>
              <a:rPr lang="en-US" dirty="0"/>
              <a:t>23</a:t>
            </a:r>
            <a:r>
              <a:rPr lang="zh-TW" altLang="en-US" dirty="0"/>
              <a:t>）用在基督身上（腓二</a:t>
            </a:r>
            <a:r>
              <a:rPr lang="en-US" dirty="0"/>
              <a:t>10-11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en-US" dirty="0"/>
              <a:t>~ </a:t>
            </a:r>
            <a:r>
              <a:rPr lang="zh-TW" altLang="en-US" dirty="0"/>
              <a:t>參看申六</a:t>
            </a:r>
            <a:r>
              <a:rPr lang="en-US" dirty="0"/>
              <a:t>4</a:t>
            </a:r>
            <a:r>
              <a:rPr lang="zh-TW" altLang="en-US" dirty="0"/>
              <a:t>；林前八</a:t>
            </a:r>
            <a:r>
              <a:rPr lang="en-US" dirty="0"/>
              <a:t>6</a:t>
            </a:r>
          </a:p>
          <a:p>
            <a:endParaRPr lang="en-US" altLang="zh-TW" dirty="0"/>
          </a:p>
          <a:p>
            <a:r>
              <a:rPr lang="zh-TW" altLang="en-US" dirty="0"/>
              <a:t>基督</a:t>
            </a:r>
            <a:r>
              <a:rPr lang="en-US" altLang="zh-TW" dirty="0"/>
              <a:t>『</a:t>
            </a:r>
            <a:r>
              <a:rPr lang="zh-TW" altLang="en-US" dirty="0"/>
              <a:t>本有神的樣式，不以與神同等（</a:t>
            </a:r>
            <a:r>
              <a:rPr lang="en-US" dirty="0" err="1">
                <a:latin typeface="Calibri"/>
                <a:cs typeface="Calibri"/>
              </a:rPr>
              <a:t>εἰν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ι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ἰσ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zh-TW" altLang="en-US" dirty="0"/>
              <a:t>）為強奪的</a:t>
            </a:r>
            <a:r>
              <a:rPr lang="en-US" altLang="zh-TW" dirty="0"/>
              <a:t>』</a:t>
            </a:r>
            <a:r>
              <a:rPr lang="zh-TW" altLang="en-US" dirty="0"/>
              <a:t>。（腓二</a:t>
            </a:r>
            <a:r>
              <a:rPr lang="en-US" dirty="0"/>
              <a:t>6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01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唯有神才能拯救</a:t>
            </a:r>
            <a:r>
              <a:rPr lang="zh-TW" altLang="en-US" dirty="0"/>
              <a:t>（賽四十五</a:t>
            </a:r>
            <a:r>
              <a:rPr lang="en-US" dirty="0"/>
              <a:t>21</a:t>
            </a:r>
            <a:r>
              <a:rPr lang="zh-TW" altLang="en-US" dirty="0"/>
              <a:t>；四十六</a:t>
            </a:r>
            <a:r>
              <a:rPr lang="en-US" dirty="0"/>
              <a:t>9-13</a:t>
            </a:r>
            <a:r>
              <a:rPr lang="zh-TW" altLang="en-US" dirty="0"/>
              <a:t>；拿二</a:t>
            </a:r>
            <a:r>
              <a:rPr lang="en-US" dirty="0"/>
              <a:t>9</a:t>
            </a:r>
            <a:r>
              <a:rPr lang="zh-TW" altLang="en-US" dirty="0" smtClean="0"/>
              <a:t>）</a:t>
            </a:r>
            <a:endParaRPr lang="en-US" dirty="0" smtClean="0"/>
          </a:p>
          <a:p>
            <a:endParaRPr lang="en-US" altLang="zh-TW" dirty="0"/>
          </a:p>
          <a:p>
            <a:r>
              <a:rPr lang="zh-TW" altLang="en-US" dirty="0" smtClean="0"/>
              <a:t>耶穌施行救贖；必須是神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0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3.33 </a:t>
            </a:r>
            <a:r>
              <a:rPr lang="zh-TW" altLang="en-US" dirty="0">
                <a:effectLst/>
              </a:rPr>
              <a:t>完全的人性</a:t>
            </a:r>
            <a:r>
              <a:rPr lang="en-US" dirty="0">
                <a:effectLst/>
              </a:rPr>
              <a:t>— </a:t>
            </a:r>
            <a:r>
              <a:rPr lang="zh-TW" altLang="en-US" dirty="0">
                <a:effectLst/>
              </a:rPr>
              <a:t>經文的依據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童貞女所生的</a:t>
            </a:r>
            <a:r>
              <a:rPr lang="zh-TW" altLang="en-US" u="sng" dirty="0"/>
              <a:t>大衛的後裔</a:t>
            </a:r>
            <a:r>
              <a:rPr lang="zh-TW" altLang="en-US" dirty="0"/>
              <a:t>（可一</a:t>
            </a:r>
            <a:r>
              <a:rPr lang="en-US" dirty="0"/>
              <a:t>24</a:t>
            </a:r>
            <a:r>
              <a:rPr lang="zh-TW" altLang="en-US" dirty="0"/>
              <a:t>；太一</a:t>
            </a:r>
            <a:r>
              <a:rPr lang="en-US" dirty="0"/>
              <a:t>20</a:t>
            </a:r>
            <a:r>
              <a:rPr lang="zh-TW" altLang="en-US" dirty="0"/>
              <a:t>；路一</a:t>
            </a:r>
            <a:r>
              <a:rPr lang="en-US" dirty="0"/>
              <a:t>35</a:t>
            </a:r>
            <a:r>
              <a:rPr lang="zh-TW" altLang="en-US" dirty="0"/>
              <a:t>）～ 沒有原罪，</a:t>
            </a:r>
            <a:r>
              <a:rPr lang="zh-TW" altLang="en-US" dirty="0" smtClean="0"/>
              <a:t>與墮落前亞當</a:t>
            </a:r>
            <a:r>
              <a:rPr lang="zh-TW" altLang="en-US" dirty="0"/>
              <a:t>的人性相同</a:t>
            </a:r>
            <a:endParaRPr lang="en-US" dirty="0"/>
          </a:p>
          <a:p>
            <a:r>
              <a:rPr lang="zh-TW" altLang="en-US" dirty="0" smtClean="0"/>
              <a:t>沒</a:t>
            </a:r>
            <a:r>
              <a:rPr lang="zh-TW" altLang="en-US" dirty="0"/>
              <a:t>有犯罪（約八</a:t>
            </a:r>
            <a:r>
              <a:rPr lang="en-US" dirty="0"/>
              <a:t>46</a:t>
            </a:r>
            <a:r>
              <a:rPr lang="zh-TW" altLang="en-US" dirty="0"/>
              <a:t>；來四</a:t>
            </a:r>
            <a:r>
              <a:rPr lang="en-US" dirty="0"/>
              <a:t>15</a:t>
            </a:r>
            <a:r>
              <a:rPr lang="zh-TW" altLang="en-US" dirty="0"/>
              <a:t>；林後五</a:t>
            </a:r>
            <a:r>
              <a:rPr lang="en-US" dirty="0"/>
              <a:t>21</a:t>
            </a:r>
            <a:r>
              <a:rPr lang="zh-TW" altLang="en-US" dirty="0"/>
              <a:t>；彼前三</a:t>
            </a:r>
            <a:r>
              <a:rPr lang="en-US" dirty="0"/>
              <a:t>18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u="sng" dirty="0" smtClean="0"/>
              <a:t>第二亞當</a:t>
            </a:r>
            <a:r>
              <a:rPr lang="zh-TW" altLang="en-US" dirty="0"/>
              <a:t>，人類的代表（羅五</a:t>
            </a:r>
            <a:r>
              <a:rPr lang="en-US" dirty="0"/>
              <a:t>12-21</a:t>
            </a:r>
            <a:r>
              <a:rPr lang="zh-TW" altLang="en-US" dirty="0"/>
              <a:t>； 林前十五</a:t>
            </a:r>
            <a:r>
              <a:rPr lang="en-US" dirty="0"/>
              <a:t>45</a:t>
            </a:r>
            <a:r>
              <a:rPr lang="zh-TW" altLang="en-US" dirty="0"/>
              <a:t>；來二</a:t>
            </a:r>
            <a:r>
              <a:rPr lang="en-US" dirty="0"/>
              <a:t>9-10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神與人之間</a:t>
            </a:r>
            <a:r>
              <a:rPr lang="zh-TW" altLang="en-US" dirty="0"/>
              <a:t>的</a:t>
            </a:r>
            <a:r>
              <a:rPr lang="zh-TW" altLang="en-US" u="sng" dirty="0"/>
              <a:t>中保</a:t>
            </a:r>
            <a:r>
              <a:rPr lang="zh-TW" altLang="en-US" dirty="0"/>
              <a:t>（提前二</a:t>
            </a:r>
            <a:r>
              <a:rPr lang="en-US" dirty="0"/>
              <a:t>5</a:t>
            </a:r>
            <a:r>
              <a:rPr lang="zh-TW" altLang="en-US" dirty="0"/>
              <a:t>；來八</a:t>
            </a:r>
            <a:r>
              <a:rPr lang="en-US" dirty="0"/>
              <a:t>6</a:t>
            </a:r>
            <a:r>
              <a:rPr lang="zh-TW" altLang="en-US" dirty="0"/>
              <a:t>；九</a:t>
            </a:r>
            <a:r>
              <a:rPr lang="en-US" dirty="0"/>
              <a:t>15</a:t>
            </a:r>
            <a:r>
              <a:rPr lang="zh-TW" altLang="en-US" dirty="0"/>
              <a:t>；十二</a:t>
            </a:r>
            <a:r>
              <a:rPr lang="en-US" dirty="0"/>
              <a:t>24</a:t>
            </a:r>
            <a:r>
              <a:rPr lang="zh-TW" altLang="en-US" dirty="0"/>
              <a:t>）</a:t>
            </a:r>
            <a:r>
              <a:rPr lang="en-US" dirty="0"/>
              <a:t>~ </a:t>
            </a:r>
            <a:r>
              <a:rPr lang="zh-TW" altLang="en-US" dirty="0" smtClean="0"/>
              <a:t>祭司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70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物質的需要與人的情緒（太四</a:t>
            </a:r>
            <a:r>
              <a:rPr lang="en-US" dirty="0"/>
              <a:t>2</a:t>
            </a:r>
            <a:r>
              <a:rPr lang="zh-TW" altLang="en-US" dirty="0"/>
              <a:t>；八</a:t>
            </a:r>
            <a:r>
              <a:rPr lang="en-US" dirty="0"/>
              <a:t>10</a:t>
            </a:r>
            <a:r>
              <a:rPr lang="zh-TW" altLang="en-US" dirty="0"/>
              <a:t>；路二十三</a:t>
            </a:r>
            <a:r>
              <a:rPr lang="en-US" dirty="0"/>
              <a:t>26</a:t>
            </a:r>
            <a:r>
              <a:rPr lang="zh-TW" altLang="en-US" dirty="0"/>
              <a:t>，</a:t>
            </a:r>
            <a:r>
              <a:rPr lang="en-US" dirty="0"/>
              <a:t>46</a:t>
            </a:r>
            <a:r>
              <a:rPr lang="zh-TW" altLang="en-US" dirty="0"/>
              <a:t>；約四</a:t>
            </a:r>
            <a:r>
              <a:rPr lang="en-US" dirty="0" smtClean="0"/>
              <a:t>6</a:t>
            </a:r>
            <a:r>
              <a:rPr lang="zh-TW" altLang="en-US" dirty="0" smtClean="0"/>
              <a:t>；十一</a:t>
            </a:r>
            <a:r>
              <a:rPr lang="en-US" dirty="0" smtClean="0"/>
              <a:t>35</a:t>
            </a:r>
            <a:r>
              <a:rPr lang="zh-TW" altLang="en-US" dirty="0"/>
              <a:t>；十二</a:t>
            </a:r>
            <a:r>
              <a:rPr lang="en-US" dirty="0"/>
              <a:t>27</a:t>
            </a:r>
            <a:r>
              <a:rPr lang="zh-TW" altLang="en-US" dirty="0"/>
              <a:t>；十九</a:t>
            </a:r>
            <a:r>
              <a:rPr lang="en-US" dirty="0"/>
              <a:t>28</a:t>
            </a:r>
            <a:r>
              <a:rPr lang="zh-TW" altLang="en-US" dirty="0"/>
              <a:t>；來五</a:t>
            </a:r>
            <a:r>
              <a:rPr lang="en-US" dirty="0"/>
              <a:t>7-8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倚靠聖靈</a:t>
            </a:r>
            <a:r>
              <a:rPr lang="zh-TW" altLang="en-US" dirty="0"/>
              <a:t>的能力（太十二</a:t>
            </a:r>
            <a:r>
              <a:rPr lang="en-US" dirty="0"/>
              <a:t>24-28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人性的永恆</a:t>
            </a:r>
            <a:r>
              <a:rPr lang="zh-TW" altLang="en-US" dirty="0"/>
              <a:t>：復活後的身體（路二十四</a:t>
            </a:r>
            <a:r>
              <a:rPr lang="en-US" dirty="0"/>
              <a:t>39-42</a:t>
            </a:r>
            <a:r>
              <a:rPr lang="zh-TW" altLang="en-US" dirty="0"/>
              <a:t>）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543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大綱（</a:t>
            </a:r>
            <a:r>
              <a:rPr lang="zh-TW" altLang="en-US" dirty="0" smtClean="0">
                <a:solidFill>
                  <a:srgbClr val="FF0000"/>
                </a:solidFill>
              </a:rPr>
              <a:t>紅色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一、人</a:t>
            </a:r>
            <a:endParaRPr lang="en-US" altLang="zh-TW" dirty="0" smtClean="0"/>
          </a:p>
          <a:p>
            <a:r>
              <a:rPr lang="zh-TW" altLang="en-US" dirty="0" smtClean="0"/>
              <a:t>二、罪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三、基督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.1 </a:t>
            </a:r>
            <a:r>
              <a:rPr lang="zh-TW" altLang="en-US" dirty="0" smtClean="0">
                <a:solidFill>
                  <a:srgbClr val="FF0000"/>
                </a:solidFill>
              </a:rPr>
              <a:t>舊約的預言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.2 </a:t>
            </a:r>
            <a:r>
              <a:rPr lang="zh-TW" altLang="en-US" dirty="0" smtClean="0">
                <a:solidFill>
                  <a:srgbClr val="FF0000"/>
                </a:solidFill>
              </a:rPr>
              <a:t>耶穌的名稱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.3 </a:t>
            </a:r>
            <a:r>
              <a:rPr lang="zh-TW" altLang="en-US" dirty="0" smtClean="0">
                <a:solidFill>
                  <a:srgbClr val="FF0000"/>
                </a:solidFill>
              </a:rPr>
              <a:t>基督的本性與位格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.4 </a:t>
            </a:r>
            <a:r>
              <a:rPr lang="zh-TW" altLang="en-US" dirty="0" smtClean="0">
                <a:solidFill>
                  <a:srgbClr val="FF0000"/>
                </a:solidFill>
              </a:rPr>
              <a:t>基督的職分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.5 </a:t>
            </a:r>
            <a:r>
              <a:rPr lang="zh-TW" altLang="en-US" dirty="0" smtClean="0">
                <a:solidFill>
                  <a:srgbClr val="FF0000"/>
                </a:solidFill>
              </a:rPr>
              <a:t>基督的卑微與高升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zh-TW" dirty="0" smtClean="0">
                <a:solidFill>
                  <a:srgbClr val="FF0000"/>
                </a:solidFill>
              </a:rPr>
              <a:t>3</a:t>
            </a:r>
            <a:r>
              <a:rPr lang="en-US" altLang="zh-TW" dirty="0" smtClean="0">
                <a:solidFill>
                  <a:srgbClr val="FF0000"/>
                </a:solidFill>
              </a:rPr>
              <a:t>.6 </a:t>
            </a:r>
            <a:r>
              <a:rPr lang="zh-TW" altLang="en-US" dirty="0" smtClean="0">
                <a:solidFill>
                  <a:srgbClr val="FF0000"/>
                </a:solidFill>
              </a:rPr>
              <a:t>基督的贖罪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5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奧秘：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i="1" dirty="0" smtClean="0"/>
          </a:p>
          <a:p>
            <a:r>
              <a:rPr lang="zh-TW" altLang="en-US" i="1" dirty="0" smtClean="0"/>
              <a:t>兩個意識會合於</a:t>
            </a:r>
            <a:r>
              <a:rPr lang="zh-TW" altLang="en-US" i="1" dirty="0"/>
              <a:t>一個位格</a:t>
            </a:r>
            <a:r>
              <a:rPr lang="zh-TW" altLang="en-US" i="1" dirty="0" smtClean="0"/>
              <a:t>。</a:t>
            </a:r>
            <a:endParaRPr lang="en-US" altLang="zh-TW" i="1" dirty="0" smtClean="0"/>
          </a:p>
          <a:p>
            <a:endParaRPr lang="en-US" altLang="zh-TW" i="1" dirty="0"/>
          </a:p>
          <a:p>
            <a:r>
              <a:rPr lang="zh-TW" altLang="en-US" dirty="0" smtClean="0"/>
              <a:t>人性</a:t>
            </a:r>
            <a:r>
              <a:rPr lang="zh-TW" altLang="en-US" dirty="0"/>
              <a:t>意識非無所不知（太二十四</a:t>
            </a:r>
            <a:r>
              <a:rPr lang="en-US" dirty="0"/>
              <a:t>36</a:t>
            </a:r>
            <a:r>
              <a:rPr lang="zh-TW" altLang="en-US" dirty="0"/>
              <a:t>）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6323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3.34 </a:t>
            </a:r>
            <a:r>
              <a:rPr lang="zh-TW" altLang="en-US" dirty="0">
                <a:effectLst/>
              </a:rPr>
              <a:t>神性的位格 </a:t>
            </a:r>
            <a:r>
              <a:rPr lang="en-US" dirty="0">
                <a:effectLst/>
              </a:rPr>
              <a:t>– </a:t>
            </a:r>
            <a:r>
              <a:rPr lang="en-US" altLang="zh-TW" dirty="0">
                <a:effectLst/>
              </a:rPr>
              <a:t>『</a:t>
            </a:r>
            <a:r>
              <a:rPr lang="zh-TW" altLang="en-US" dirty="0">
                <a:effectLst/>
              </a:rPr>
              <a:t>會合一位格</a:t>
            </a:r>
            <a:r>
              <a:rPr lang="en-US" altLang="zh-TW" dirty="0">
                <a:effectLst/>
              </a:rPr>
              <a:t>』</a:t>
            </a:r>
            <a:r>
              <a:rPr lang="zh-TW" altLang="en-US" dirty="0">
                <a:effectLst/>
              </a:rPr>
              <a:t>的經文的依據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位</a:t>
            </a:r>
            <a:r>
              <a:rPr lang="zh-TW" altLang="en-US" dirty="0"/>
              <a:t>格：有思想、理智、情感與道德意識（立約的功能）的個體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在世禱告</a:t>
            </a:r>
            <a:r>
              <a:rPr lang="zh-TW" altLang="en-US" dirty="0"/>
              <a:t>的</a:t>
            </a:r>
            <a:r>
              <a:rPr lang="en-US" altLang="zh-TW" dirty="0"/>
              <a:t>『</a:t>
            </a:r>
            <a:r>
              <a:rPr lang="zh-TW" altLang="en-US" dirty="0"/>
              <a:t>我</a:t>
            </a:r>
            <a:r>
              <a:rPr lang="en-US" altLang="zh-TW" dirty="0"/>
              <a:t>』</a:t>
            </a:r>
            <a:r>
              <a:rPr lang="zh-TW" altLang="en-US" dirty="0"/>
              <a:t>，即創世前的</a:t>
            </a:r>
            <a:r>
              <a:rPr lang="en-US" altLang="zh-TW" dirty="0"/>
              <a:t>『</a:t>
            </a:r>
            <a:r>
              <a:rPr lang="zh-TW" altLang="en-US" dirty="0"/>
              <a:t>我</a:t>
            </a:r>
            <a:r>
              <a:rPr lang="en-US" altLang="zh-TW" dirty="0"/>
              <a:t>』</a:t>
            </a:r>
            <a:r>
              <a:rPr lang="zh-TW" altLang="en-US" dirty="0"/>
              <a:t>，即進榮耀後的</a:t>
            </a:r>
            <a:r>
              <a:rPr lang="en-US" altLang="zh-TW" dirty="0"/>
              <a:t>『</a:t>
            </a:r>
            <a:r>
              <a:rPr lang="zh-TW" altLang="en-US" dirty="0"/>
              <a:t>我</a:t>
            </a:r>
            <a:r>
              <a:rPr lang="en-US" altLang="zh-TW" dirty="0"/>
              <a:t>』</a:t>
            </a:r>
            <a:r>
              <a:rPr lang="zh-TW" altLang="en-US" dirty="0"/>
              <a:t>（約</a:t>
            </a:r>
            <a:r>
              <a:rPr lang="zh-TW" altLang="en-US" dirty="0" smtClean="0"/>
              <a:t>十七</a:t>
            </a:r>
            <a:r>
              <a:rPr lang="en-US" dirty="0" smtClean="0"/>
              <a:t>5</a:t>
            </a:r>
            <a:r>
              <a:rPr lang="zh-TW" altLang="en-US" dirty="0" smtClean="0"/>
              <a:t>，</a:t>
            </a:r>
            <a:r>
              <a:rPr lang="en-US" dirty="0" smtClean="0"/>
              <a:t>24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/>
              <a:t>耶穌與天父講話，順服天父，又差遣聖靈，表示有三個不同的位格，</a:t>
            </a:r>
            <a:r>
              <a:rPr lang="zh-TW" altLang="en-US" dirty="0" smtClean="0"/>
              <a:t>但在耶穌裡頭沒有兩</a:t>
            </a:r>
            <a:r>
              <a:rPr lang="zh-TW" altLang="en-US" dirty="0"/>
              <a:t>個能彼此交通的位格。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39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⌂ </a:t>
            </a:r>
            <a:r>
              <a:rPr lang="zh-TW" altLang="en-US" dirty="0">
                <a:effectLst/>
              </a:rPr>
              <a:t>耶穌可不可能犯罪？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若他只是有亞當墮落前的那種本性，他當然可能犯罪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 smtClean="0"/>
              <a:t>可</a:t>
            </a:r>
            <a:r>
              <a:rPr lang="zh-TW" altLang="en-US" dirty="0"/>
              <a:t>是，耶穌有神性的位格，而神不能犯罪。神不違背自己的本性（提後</a:t>
            </a:r>
            <a:r>
              <a:rPr lang="zh-TW" altLang="en-US" dirty="0" smtClean="0"/>
              <a:t>二</a:t>
            </a:r>
            <a:r>
              <a:rPr lang="en-US" dirty="0" smtClean="0"/>
              <a:t>13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所以</a:t>
            </a:r>
            <a:r>
              <a:rPr lang="zh-TW" altLang="en-US" dirty="0"/>
              <a:t>，他受了各樣的試探，但他沒有犯罪，也不可能犯罪。他的</a:t>
            </a:r>
            <a:r>
              <a:rPr lang="zh-TW" altLang="en-US" dirty="0" smtClean="0"/>
              <a:t>人性或</a:t>
            </a:r>
            <a:r>
              <a:rPr lang="zh-TW" altLang="en-US" dirty="0"/>
              <a:t>神性所作的，都是同一</a:t>
            </a:r>
            <a:r>
              <a:rPr lang="zh-TW" altLang="en-US" i="1" dirty="0"/>
              <a:t>位格</a:t>
            </a:r>
            <a:r>
              <a:rPr lang="zh-TW" altLang="en-US" dirty="0"/>
              <a:t>所作的。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0350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3.4</a:t>
            </a:r>
            <a:r>
              <a:rPr lang="zh-TW" altLang="en-US" dirty="0">
                <a:effectLst/>
              </a:rPr>
              <a:t>基督的</a:t>
            </a:r>
            <a:r>
              <a:rPr lang="zh-TW" altLang="en-US" dirty="0" smtClean="0">
                <a:effectLst/>
              </a:rPr>
              <a:t>職分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i="1" dirty="0"/>
              <a:t>君王</a:t>
            </a:r>
            <a:r>
              <a:rPr lang="zh-TW" altLang="en-US" dirty="0"/>
              <a:t>（天國降臨的主題！）</a:t>
            </a:r>
            <a:endParaRPr lang="en-US" dirty="0"/>
          </a:p>
          <a:p>
            <a:r>
              <a:rPr lang="zh-TW" altLang="en-US" dirty="0" smtClean="0"/>
              <a:t>將要來</a:t>
            </a:r>
            <a:r>
              <a:rPr lang="zh-TW" altLang="en-US" dirty="0"/>
              <a:t>的君王（撒下七</a:t>
            </a:r>
            <a:r>
              <a:rPr lang="en-US" dirty="0"/>
              <a:t>11</a:t>
            </a:r>
            <a:r>
              <a:rPr lang="zh-TW" altLang="en-US" dirty="0"/>
              <a:t>，</a:t>
            </a:r>
            <a:r>
              <a:rPr lang="en-US" dirty="0"/>
              <a:t>16</a:t>
            </a:r>
            <a:r>
              <a:rPr lang="zh-TW" altLang="en-US" dirty="0"/>
              <a:t>；詩二</a:t>
            </a:r>
            <a:r>
              <a:rPr lang="en-US" dirty="0"/>
              <a:t>2</a:t>
            </a:r>
            <a:r>
              <a:rPr lang="zh-TW" altLang="en-US" dirty="0"/>
              <a:t>，</a:t>
            </a:r>
            <a:r>
              <a:rPr lang="en-US" dirty="0"/>
              <a:t>6-8</a:t>
            </a:r>
            <a:r>
              <a:rPr lang="zh-TW" altLang="en-US" dirty="0"/>
              <a:t>；一百一十</a:t>
            </a:r>
            <a:r>
              <a:rPr lang="en-US" dirty="0"/>
              <a:t>1-3</a:t>
            </a:r>
            <a:r>
              <a:rPr lang="zh-TW" altLang="en-US" dirty="0"/>
              <a:t>；參看路一</a:t>
            </a:r>
            <a:r>
              <a:rPr lang="en-US" dirty="0"/>
              <a:t>31-33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en-US" dirty="0" smtClean="0"/>
              <a:t> </a:t>
            </a:r>
            <a:r>
              <a:rPr lang="zh-TW" altLang="en-US" dirty="0" smtClean="0"/>
              <a:t>君</a:t>
            </a:r>
            <a:r>
              <a:rPr lang="zh-TW" altLang="en-US" dirty="0"/>
              <a:t>王的降臨就是天國（神的國）的降臨（可一</a:t>
            </a:r>
            <a:r>
              <a:rPr lang="en-US" dirty="0"/>
              <a:t>15</a:t>
            </a:r>
            <a:r>
              <a:rPr lang="zh-TW" altLang="en-US" dirty="0"/>
              <a:t>）。神蹟是天國降臨的徵</a:t>
            </a:r>
            <a:r>
              <a:rPr lang="zh-TW" altLang="en-US" dirty="0" smtClean="0"/>
              <a:t>兆（</a:t>
            </a:r>
            <a:r>
              <a:rPr lang="en-US" dirty="0" err="1">
                <a:latin typeface="Calibri"/>
                <a:cs typeface="Calibri"/>
              </a:rPr>
              <a:t>σημειον</a:t>
            </a:r>
            <a:r>
              <a:rPr lang="zh-TW" altLang="en-US" dirty="0"/>
              <a:t>）（太四</a:t>
            </a:r>
            <a:r>
              <a:rPr lang="en-US" dirty="0"/>
              <a:t>23-24</a:t>
            </a:r>
            <a:r>
              <a:rPr lang="zh-TW" altLang="en-US" dirty="0"/>
              <a:t>；九</a:t>
            </a:r>
            <a:r>
              <a:rPr lang="en-US" dirty="0"/>
              <a:t>35-36</a:t>
            </a:r>
            <a:r>
              <a:rPr lang="zh-TW" altLang="en-US" dirty="0"/>
              <a:t>；十</a:t>
            </a:r>
            <a:r>
              <a:rPr lang="en-US" dirty="0"/>
              <a:t>5-8</a:t>
            </a:r>
            <a:r>
              <a:rPr lang="zh-TW" altLang="en-US" dirty="0"/>
              <a:t>；十一</a:t>
            </a:r>
            <a:r>
              <a:rPr lang="en-US" dirty="0"/>
              <a:t>4-6</a:t>
            </a:r>
            <a:r>
              <a:rPr lang="zh-TW" altLang="en-US" dirty="0"/>
              <a:t>；約二</a:t>
            </a:r>
            <a:r>
              <a:rPr lang="en-US" dirty="0"/>
              <a:t>11</a:t>
            </a:r>
            <a:r>
              <a:rPr lang="zh-TW" altLang="en-US" dirty="0"/>
              <a:t>，</a:t>
            </a:r>
            <a:r>
              <a:rPr lang="en-US" dirty="0"/>
              <a:t>18-19</a:t>
            </a:r>
            <a:r>
              <a:rPr lang="zh-TW" altLang="en-US" dirty="0" smtClean="0"/>
              <a:t>；四</a:t>
            </a:r>
            <a:r>
              <a:rPr lang="en-US" dirty="0" smtClean="0"/>
              <a:t>49- 54</a:t>
            </a:r>
            <a:r>
              <a:rPr lang="zh-TW" altLang="en-US" dirty="0"/>
              <a:t>；六</a:t>
            </a:r>
            <a:r>
              <a:rPr lang="en-US" dirty="0"/>
              <a:t>26-36</a:t>
            </a:r>
            <a:r>
              <a:rPr lang="zh-TW" altLang="en-US" dirty="0"/>
              <a:t>；十</a:t>
            </a:r>
            <a:r>
              <a:rPr lang="en-US" dirty="0"/>
              <a:t>41</a:t>
            </a:r>
            <a:r>
              <a:rPr lang="zh-TW" altLang="en-US" dirty="0"/>
              <a:t>；十二</a:t>
            </a:r>
            <a:r>
              <a:rPr lang="en-US" dirty="0"/>
              <a:t>18</a:t>
            </a:r>
            <a:r>
              <a:rPr lang="zh-TW" altLang="en-US" dirty="0"/>
              <a:t>，</a:t>
            </a:r>
            <a:r>
              <a:rPr lang="en-US" dirty="0"/>
              <a:t>37</a:t>
            </a:r>
            <a:r>
              <a:rPr lang="zh-TW" altLang="en-US" dirty="0"/>
              <a:t>；二十</a:t>
            </a:r>
            <a:r>
              <a:rPr lang="en-US" dirty="0"/>
              <a:t>30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748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先知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舊約預言那將要來</a:t>
            </a:r>
            <a:r>
              <a:rPr lang="zh-TW" altLang="en-US" dirty="0"/>
              <a:t>的先知（申十八</a:t>
            </a:r>
            <a:r>
              <a:rPr lang="en-US" dirty="0"/>
              <a:t>18-19</a:t>
            </a:r>
            <a:r>
              <a:rPr lang="zh-TW" altLang="en-US" dirty="0"/>
              <a:t>；路四</a:t>
            </a:r>
            <a:r>
              <a:rPr lang="en-US" dirty="0"/>
              <a:t>24</a:t>
            </a:r>
            <a:r>
              <a:rPr lang="zh-TW" altLang="en-US" dirty="0"/>
              <a:t>；太十三</a:t>
            </a:r>
            <a:r>
              <a:rPr lang="en-US" dirty="0"/>
              <a:t>13-16</a:t>
            </a:r>
            <a:r>
              <a:rPr lang="zh-TW" altLang="en-US" dirty="0"/>
              <a:t>，</a:t>
            </a:r>
            <a:r>
              <a:rPr lang="en-US" dirty="0"/>
              <a:t>57</a:t>
            </a:r>
            <a:r>
              <a:rPr lang="zh-TW" altLang="en-US" dirty="0"/>
              <a:t>；參看徒三</a:t>
            </a:r>
            <a:r>
              <a:rPr lang="en-US" dirty="0"/>
              <a:t>22</a:t>
            </a:r>
            <a:r>
              <a:rPr lang="zh-TW" altLang="en-US" dirty="0" smtClean="0"/>
              <a:t>；來</a:t>
            </a:r>
            <a:r>
              <a:rPr lang="zh-TW" altLang="en-US" dirty="0"/>
              <a:t>一</a:t>
            </a:r>
            <a:r>
              <a:rPr lang="en-US" dirty="0" smtClean="0"/>
              <a:t>1</a:t>
            </a:r>
            <a:r>
              <a:rPr lang="zh-TW" altLang="en-US" dirty="0" smtClean="0"/>
              <a:t>；麥基洗德等次的大祭司）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25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3.5</a:t>
            </a:r>
            <a:r>
              <a:rPr lang="zh-TW" altLang="en-US" dirty="0">
                <a:effectLst/>
              </a:rPr>
              <a:t>基督的卑微與高升（君王與祭司；亞六</a:t>
            </a:r>
            <a:r>
              <a:rPr lang="en-US" dirty="0">
                <a:effectLst/>
              </a:rPr>
              <a:t>12-13</a:t>
            </a:r>
            <a:r>
              <a:rPr lang="zh-TW" altLang="en-US" dirty="0" smtClean="0">
                <a:effectLst/>
              </a:rPr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卑微的基督隱藏自己（可九</a:t>
            </a:r>
            <a:r>
              <a:rPr lang="en-US" dirty="0"/>
              <a:t>2-9</a:t>
            </a:r>
            <a:r>
              <a:rPr lang="zh-TW" altLang="en-US" dirty="0"/>
              <a:t>），喝苦杯（可十</a:t>
            </a:r>
            <a:r>
              <a:rPr lang="en-US" dirty="0"/>
              <a:t>32-38</a:t>
            </a:r>
            <a:r>
              <a:rPr lang="zh-TW" altLang="en-US" dirty="0"/>
              <a:t>），作多人的贖價（可十</a:t>
            </a:r>
            <a:r>
              <a:rPr lang="en-US" dirty="0"/>
              <a:t>45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時候</a:t>
            </a:r>
            <a:r>
              <a:rPr lang="zh-TW" altLang="en-US" dirty="0"/>
              <a:t>未到（約二</a:t>
            </a:r>
            <a:r>
              <a:rPr lang="en-US" dirty="0"/>
              <a:t>4</a:t>
            </a:r>
            <a:r>
              <a:rPr lang="zh-TW" altLang="en-US" dirty="0"/>
              <a:t>）；時候到了（約十二</a:t>
            </a:r>
            <a:r>
              <a:rPr lang="en-US" dirty="0"/>
              <a:t>23-24</a:t>
            </a:r>
            <a:r>
              <a:rPr lang="zh-TW" altLang="en-US" dirty="0"/>
              <a:t>，</a:t>
            </a:r>
            <a:r>
              <a:rPr lang="en-US" dirty="0"/>
              <a:t>31-33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卑微</a:t>
            </a:r>
            <a:r>
              <a:rPr lang="zh-TW" altLang="en-US" dirty="0"/>
              <a:t>的基督順服與倚靠聖靈（太四</a:t>
            </a:r>
            <a:r>
              <a:rPr lang="en-US" dirty="0"/>
              <a:t>1</a:t>
            </a:r>
            <a:r>
              <a:rPr lang="zh-TW" altLang="en-US" dirty="0"/>
              <a:t>；十二</a:t>
            </a:r>
            <a:r>
              <a:rPr lang="en-US" dirty="0"/>
              <a:t>28</a:t>
            </a:r>
            <a:r>
              <a:rPr lang="zh-TW" altLang="en-US" dirty="0"/>
              <a:t>）；高升的基督澆灌聖靈（徒二</a:t>
            </a:r>
            <a:r>
              <a:rPr lang="en-US" dirty="0"/>
              <a:t>33</a:t>
            </a:r>
            <a:r>
              <a:rPr lang="zh-TW" altLang="en-US" dirty="0" smtClean="0"/>
              <a:t>；林</a:t>
            </a:r>
            <a:r>
              <a:rPr lang="zh-TW" altLang="en-US" dirty="0"/>
              <a:t>前十五</a:t>
            </a:r>
            <a:r>
              <a:rPr lang="en-US" dirty="0"/>
              <a:t>45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zh-TW" altLang="en-US" dirty="0"/>
              <a:t>聖靈代替基督成為信徒的保惠師（約十四</a:t>
            </a:r>
            <a:r>
              <a:rPr lang="en-US" dirty="0"/>
              <a:t>16-18</a:t>
            </a:r>
            <a:r>
              <a:rPr lang="zh-TW" altLang="en-US" dirty="0"/>
              <a:t>）。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18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卑微與高升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先卑微（腓二</a:t>
            </a:r>
            <a:r>
              <a:rPr lang="en-US" dirty="0"/>
              <a:t>6-8</a:t>
            </a:r>
            <a:r>
              <a:rPr lang="zh-TW" altLang="en-US" dirty="0"/>
              <a:t>；太二十一</a:t>
            </a:r>
            <a:r>
              <a:rPr lang="en-US" dirty="0"/>
              <a:t>4-5</a:t>
            </a:r>
            <a:r>
              <a:rPr lang="zh-TW" altLang="en-US" dirty="0"/>
              <a:t>），後高升（腓二</a:t>
            </a:r>
            <a:r>
              <a:rPr lang="en-US" dirty="0"/>
              <a:t>9-11</a:t>
            </a:r>
            <a:r>
              <a:rPr lang="zh-TW" altLang="en-US" dirty="0"/>
              <a:t>），成為萬王之王（啟</a:t>
            </a:r>
            <a:r>
              <a:rPr lang="zh-TW" altLang="en-US" dirty="0" smtClean="0"/>
              <a:t>二十</a:t>
            </a:r>
            <a:r>
              <a:rPr lang="en-US" dirty="0" smtClean="0"/>
              <a:t>11</a:t>
            </a:r>
            <a:r>
              <a:rPr lang="en-US" dirty="0"/>
              <a:t>-16</a:t>
            </a:r>
            <a:r>
              <a:rPr lang="zh-TW" altLang="en-US" dirty="0"/>
              <a:t>；參看詩二</a:t>
            </a:r>
            <a:r>
              <a:rPr lang="en-US" dirty="0"/>
              <a:t>6-8</a:t>
            </a:r>
            <a:r>
              <a:rPr lang="zh-TW" altLang="en-US" dirty="0"/>
              <a:t>；詩二十四</a:t>
            </a:r>
            <a:r>
              <a:rPr lang="en-US" dirty="0"/>
              <a:t>7-10</a:t>
            </a:r>
            <a:r>
              <a:rPr lang="zh-TW" altLang="en-US" dirty="0"/>
              <a:t>；但七</a:t>
            </a:r>
            <a:r>
              <a:rPr lang="en-US" dirty="0"/>
              <a:t>13-14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高升的大祭司坐在</a:t>
            </a:r>
            <a:r>
              <a:rPr lang="zh-TW" altLang="en-US" dirty="0"/>
              <a:t>至大者寶座的右邊（來八</a:t>
            </a:r>
            <a:r>
              <a:rPr lang="en-US" dirty="0"/>
              <a:t>1</a:t>
            </a:r>
            <a:r>
              <a:rPr lang="zh-TW" altLang="en-US" dirty="0"/>
              <a:t>；參看詩一百一十）；被殺的羔羊</a:t>
            </a:r>
            <a:r>
              <a:rPr lang="zh-TW" altLang="en-US" dirty="0" smtClean="0"/>
              <a:t>，已</a:t>
            </a:r>
            <a:r>
              <a:rPr lang="zh-TW" altLang="en-US" dirty="0"/>
              <a:t>成為寶座上的羔羊（啟五</a:t>
            </a:r>
            <a:r>
              <a:rPr lang="en-US" dirty="0"/>
              <a:t>12-13</a:t>
            </a:r>
            <a:r>
              <a:rPr lang="zh-TW" altLang="en-US" dirty="0"/>
              <a:t>；二十二</a:t>
            </a:r>
            <a:r>
              <a:rPr lang="en-US" dirty="0"/>
              <a:t>1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一切應許在基督裡</a:t>
            </a:r>
            <a:r>
              <a:rPr lang="zh-TW" altLang="en-US" dirty="0"/>
              <a:t>都是</a:t>
            </a:r>
            <a:r>
              <a:rPr lang="en-US" altLang="zh-TW" dirty="0"/>
              <a:t>『</a:t>
            </a:r>
            <a:r>
              <a:rPr lang="zh-TW" altLang="en-US" dirty="0"/>
              <a:t>是</a:t>
            </a:r>
            <a:r>
              <a:rPr lang="en-US" altLang="zh-TW" dirty="0"/>
              <a:t>』</a:t>
            </a:r>
            <a:r>
              <a:rPr lang="zh-TW" altLang="en-US" dirty="0"/>
              <a:t>與</a:t>
            </a:r>
            <a:r>
              <a:rPr lang="en-US" altLang="zh-TW" dirty="0"/>
              <a:t>『</a:t>
            </a:r>
            <a:r>
              <a:rPr lang="zh-TW" altLang="en-US" dirty="0"/>
              <a:t>阿門</a:t>
            </a:r>
            <a:r>
              <a:rPr lang="en-US" altLang="zh-TW" dirty="0"/>
              <a:t>』</a:t>
            </a:r>
            <a:r>
              <a:rPr lang="zh-TW" altLang="en-US" dirty="0"/>
              <a:t>（林後一</a:t>
            </a:r>
            <a:r>
              <a:rPr lang="en-US" dirty="0"/>
              <a:t>20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11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3.6</a:t>
            </a:r>
            <a:r>
              <a:rPr lang="zh-TW" altLang="en-US" dirty="0">
                <a:effectLst/>
              </a:rPr>
              <a:t>基督的</a:t>
            </a:r>
            <a:r>
              <a:rPr lang="zh-TW" altLang="en-US" dirty="0" smtClean="0">
                <a:effectLst/>
              </a:rPr>
              <a:t>贖罪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zh-TW" altLang="en-US" dirty="0"/>
              <a:t>舊約的背景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en-US" dirty="0"/>
              <a:t>1</a:t>
            </a:r>
            <a:r>
              <a:rPr lang="zh-TW" altLang="en-US" dirty="0"/>
              <a:t>）逾越節的羔羊（出十二；林前五</a:t>
            </a:r>
            <a:r>
              <a:rPr lang="en-US" dirty="0"/>
              <a:t>7</a:t>
            </a:r>
            <a:r>
              <a:rPr lang="zh-TW" altLang="en-US" dirty="0"/>
              <a:t>）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en-US" dirty="0"/>
              <a:t>2</a:t>
            </a:r>
            <a:r>
              <a:rPr lang="zh-TW" altLang="en-US" dirty="0"/>
              <a:t>）贖罪祭（利四）</a:t>
            </a:r>
            <a:r>
              <a:rPr lang="en-US" dirty="0"/>
              <a:t>--</a:t>
            </a:r>
            <a:r>
              <a:rPr lang="zh-TW" altLang="en-US" dirty="0" smtClean="0"/>
              <a:t>按手象徵罪和責任轉</a:t>
            </a:r>
            <a:r>
              <a:rPr lang="zh-TW" altLang="en-US" dirty="0"/>
              <a:t>移（</a:t>
            </a:r>
            <a:r>
              <a:rPr lang="zh-TW" altLang="en-US" dirty="0" smtClean="0"/>
              <a:t>歸算）在祭牲</a:t>
            </a:r>
            <a:r>
              <a:rPr lang="zh-TW" altLang="en-US" dirty="0"/>
              <a:t>身上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en-US" dirty="0"/>
              <a:t>3</a:t>
            </a:r>
            <a:r>
              <a:rPr lang="zh-TW" altLang="en-US" dirty="0"/>
              <a:t>）贖罪日（利十六；來</a:t>
            </a:r>
            <a:r>
              <a:rPr lang="zh-TW" altLang="en-US" dirty="0" smtClean="0"/>
              <a:t>九</a:t>
            </a:r>
            <a:r>
              <a:rPr lang="en-US" dirty="0" smtClean="0"/>
              <a:t>7</a:t>
            </a:r>
            <a:r>
              <a:rPr lang="zh-TW" altLang="en-US" dirty="0" smtClean="0"/>
              <a:t>，</a:t>
            </a:r>
            <a:r>
              <a:rPr lang="en-US" dirty="0" smtClean="0"/>
              <a:t>24-26</a:t>
            </a:r>
            <a:r>
              <a:rPr lang="zh-TW" altLang="en-US" dirty="0"/>
              <a:t>；十三</a:t>
            </a:r>
            <a:r>
              <a:rPr lang="en-US" dirty="0"/>
              <a:t>10-14</a:t>
            </a:r>
            <a:r>
              <a:rPr lang="zh-TW" altLang="en-US" dirty="0"/>
              <a:t>）</a:t>
            </a:r>
            <a:r>
              <a:rPr lang="zh-TW" altLang="en-US" dirty="0" smtClean="0"/>
              <a:t>。按手、罪歸</a:t>
            </a:r>
            <a:r>
              <a:rPr lang="zh-TW" altLang="en-US" dirty="0"/>
              <a:t>（</a:t>
            </a:r>
            <a:r>
              <a:rPr lang="he-IL" b="1" dirty="0"/>
              <a:t>נתן</a:t>
            </a:r>
            <a:r>
              <a:rPr lang="zh-TW" altLang="en-US" dirty="0"/>
              <a:t>）</a:t>
            </a:r>
            <a:r>
              <a:rPr lang="zh-TW" altLang="en-US" dirty="0" smtClean="0"/>
              <a:t>給山羊。</a:t>
            </a:r>
            <a:endParaRPr lang="en-US" altLang="zh-TW" dirty="0" smtClean="0"/>
          </a:p>
          <a:p>
            <a:r>
              <a:rPr lang="zh-TW" altLang="en-US" dirty="0"/>
              <a:t>罪孽 歸（ </a:t>
            </a:r>
            <a:r>
              <a:rPr lang="en-US" dirty="0" err="1"/>
              <a:t>הפגיל</a:t>
            </a:r>
            <a:r>
              <a:rPr lang="en-US" dirty="0"/>
              <a:t> </a:t>
            </a:r>
            <a:r>
              <a:rPr lang="zh-TW" altLang="en-US" dirty="0"/>
              <a:t>）在義僕身上（</a:t>
            </a:r>
            <a:r>
              <a:rPr lang="en-US" dirty="0"/>
              <a:t>v 6</a:t>
            </a:r>
            <a:r>
              <a:rPr lang="zh-TW" altLang="en-US" dirty="0" smtClean="0"/>
              <a:t>）</a:t>
            </a:r>
            <a:r>
              <a:rPr lang="en-US" altLang="zh-TW" smtClean="0"/>
              <a:t>;</a:t>
            </a:r>
            <a:endParaRPr lang="en-US" dirty="0"/>
          </a:p>
          <a:p>
            <a:r>
              <a:rPr lang="en-US" dirty="0"/>
              <a:t>	</a:t>
            </a:r>
            <a:r>
              <a:rPr lang="zh-TW" altLang="en-US" dirty="0"/>
              <a:t>義僕擔當 多人的罪</a:t>
            </a:r>
            <a:r>
              <a:rPr lang="en-US" dirty="0"/>
              <a:t>…</a:t>
            </a:r>
            <a:r>
              <a:rPr lang="zh-TW" altLang="en-US" dirty="0"/>
              <a:t>，並</a:t>
            </a:r>
            <a:r>
              <a:rPr lang="en-US" altLang="zh-TW" dirty="0"/>
              <a:t>『</a:t>
            </a:r>
            <a:r>
              <a:rPr lang="zh-TW" altLang="en-US" dirty="0"/>
              <a:t>稱義</a:t>
            </a:r>
            <a:r>
              <a:rPr lang="en-US" altLang="zh-TW" dirty="0"/>
              <a:t>』</a:t>
            </a:r>
            <a:r>
              <a:rPr lang="zh-TW" altLang="en-US" dirty="0"/>
              <a:t>（ </a:t>
            </a:r>
            <a:r>
              <a:rPr lang="en-US" dirty="0" err="1"/>
              <a:t>יצדיק</a:t>
            </a:r>
            <a:r>
              <a:rPr lang="en-US" dirty="0"/>
              <a:t> </a:t>
            </a:r>
            <a:r>
              <a:rPr lang="zh-TW" altLang="en-US" dirty="0"/>
              <a:t>，或</a:t>
            </a:r>
            <a:r>
              <a:rPr lang="en-US" altLang="zh-TW" dirty="0"/>
              <a:t>『</a:t>
            </a:r>
            <a:r>
              <a:rPr lang="zh-TW" altLang="en-US" dirty="0"/>
              <a:t>使人成義</a:t>
            </a:r>
            <a:r>
              <a:rPr lang="en-US" altLang="zh-TW" dirty="0"/>
              <a:t>』</a:t>
            </a:r>
            <a:r>
              <a:rPr lang="zh-TW" altLang="en-US" dirty="0" smtClean="0"/>
              <a:t>）多人</a:t>
            </a:r>
            <a:r>
              <a:rPr lang="zh-TW" altLang="en-US" dirty="0"/>
              <a:t>（</a:t>
            </a:r>
            <a:r>
              <a:rPr lang="en-US" dirty="0"/>
              <a:t>v 11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79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神以祂為贖罪祭（賽五十三</a:t>
            </a:r>
            <a:r>
              <a:rPr lang="en-US" dirty="0"/>
              <a:t>5-6</a:t>
            </a:r>
            <a:r>
              <a:rPr lang="zh-TW" altLang="en-US" dirty="0"/>
              <a:t>，</a:t>
            </a:r>
            <a:r>
              <a:rPr lang="en-US" dirty="0"/>
              <a:t>10</a:t>
            </a:r>
            <a:r>
              <a:rPr lang="zh-TW" altLang="en-US" dirty="0"/>
              <a:t>；羅八</a:t>
            </a:r>
            <a:r>
              <a:rPr lang="en-US" dirty="0"/>
              <a:t>3</a:t>
            </a:r>
            <a:r>
              <a:rPr lang="zh-TW" altLang="en-US" dirty="0"/>
              <a:t>）</a:t>
            </a:r>
            <a:r>
              <a:rPr lang="en-US" dirty="0"/>
              <a:t>-- </a:t>
            </a:r>
            <a:r>
              <a:rPr lang="zh-TW" altLang="en-US" dirty="0"/>
              <a:t>罪的歸算（羅五</a:t>
            </a:r>
            <a:r>
              <a:rPr lang="en-US" dirty="0"/>
              <a:t>8</a:t>
            </a:r>
            <a:r>
              <a:rPr lang="zh-TW" altLang="en-US" dirty="0"/>
              <a:t>；林前</a:t>
            </a:r>
            <a:r>
              <a:rPr lang="zh-TW" altLang="en-US" dirty="0" smtClean="0"/>
              <a:t>十五</a:t>
            </a:r>
            <a:r>
              <a:rPr lang="en-US" dirty="0" smtClean="0"/>
              <a:t>3</a:t>
            </a:r>
            <a:r>
              <a:rPr lang="zh-TW" altLang="en-US" dirty="0" smtClean="0"/>
              <a:t>；林</a:t>
            </a:r>
            <a:r>
              <a:rPr lang="zh-TW" altLang="en-US" dirty="0"/>
              <a:t>後五</a:t>
            </a:r>
            <a:r>
              <a:rPr lang="en-US" dirty="0"/>
              <a:t>21</a:t>
            </a:r>
            <a:r>
              <a:rPr lang="zh-TW" altLang="en-US" dirty="0"/>
              <a:t>；加二</a:t>
            </a:r>
            <a:r>
              <a:rPr lang="en-US" dirty="0"/>
              <a:t>20</a:t>
            </a:r>
            <a:r>
              <a:rPr lang="zh-TW" altLang="en-US" dirty="0"/>
              <a:t>；彼前二</a:t>
            </a:r>
            <a:r>
              <a:rPr lang="en-US" dirty="0"/>
              <a:t>24</a:t>
            </a:r>
            <a:r>
              <a:rPr lang="zh-TW" altLang="en-US" dirty="0"/>
              <a:t>；三</a:t>
            </a:r>
            <a:r>
              <a:rPr lang="en-US" dirty="0"/>
              <a:t>18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神為基督預備了身體</a:t>
            </a:r>
            <a:r>
              <a:rPr lang="zh-TW" altLang="en-US" dirty="0"/>
              <a:t>（來十</a:t>
            </a:r>
            <a:r>
              <a:rPr lang="en-US" dirty="0"/>
              <a:t>6 </a:t>
            </a:r>
            <a:r>
              <a:rPr lang="zh-TW" altLang="en-US" dirty="0"/>
              <a:t>引用詩四十</a:t>
            </a:r>
            <a:r>
              <a:rPr lang="en-US" dirty="0"/>
              <a:t>6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en-US" dirty="0">
                <a:latin typeface="Calibri"/>
                <a:cs typeface="Calibri"/>
              </a:rPr>
              <a:t> </a:t>
            </a:r>
            <a:r>
              <a:rPr lang="zh-TW" altLang="en-US" dirty="0" smtClean="0">
                <a:latin typeface="Calibri"/>
                <a:cs typeface="Calibri"/>
              </a:rPr>
              <a:t>羅八</a:t>
            </a:r>
            <a:r>
              <a:rPr lang="en-US" altLang="zh-TW" dirty="0" smtClean="0">
                <a:latin typeface="Calibri"/>
                <a:cs typeface="Calibri"/>
              </a:rPr>
              <a:t>3</a:t>
            </a:r>
            <a:r>
              <a:rPr lang="zh-TW" altLang="en-US" dirty="0" smtClean="0">
                <a:latin typeface="Calibri"/>
                <a:cs typeface="Calibri"/>
              </a:rPr>
              <a:t>，</a:t>
            </a:r>
            <a:r>
              <a:rPr lang="en-US" dirty="0" smtClean="0">
                <a:latin typeface="Calibri"/>
                <a:cs typeface="Calibri"/>
              </a:rPr>
              <a:t>π</a:t>
            </a:r>
            <a:r>
              <a:rPr lang="en-US" dirty="0" err="1" smtClean="0">
                <a:latin typeface="Calibri"/>
                <a:cs typeface="Calibri"/>
              </a:rPr>
              <a:t>ερι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ἁμ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ρτι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ς</a:t>
            </a:r>
            <a:r>
              <a:rPr lang="en-US" dirty="0">
                <a:latin typeface="Calibri"/>
                <a:cs typeface="Calibri"/>
              </a:rPr>
              <a:t>  </a:t>
            </a:r>
            <a:r>
              <a:rPr lang="zh-TW" altLang="en-US" dirty="0"/>
              <a:t>是</a:t>
            </a:r>
            <a:r>
              <a:rPr lang="en-US" dirty="0"/>
              <a:t>LXX </a:t>
            </a:r>
            <a:r>
              <a:rPr lang="zh-TW" altLang="en-US" dirty="0"/>
              <a:t>用來譯 </a:t>
            </a:r>
            <a:r>
              <a:rPr lang="en-US" dirty="0" err="1"/>
              <a:t>החטאת</a:t>
            </a:r>
            <a:r>
              <a:rPr lang="en-US" dirty="0"/>
              <a:t> </a:t>
            </a:r>
            <a:r>
              <a:rPr lang="zh-TW" altLang="en-US" dirty="0"/>
              <a:t>或 </a:t>
            </a:r>
            <a:r>
              <a:rPr lang="en-US" dirty="0" err="1"/>
              <a:t>לחטאת</a:t>
            </a:r>
            <a:r>
              <a:rPr lang="en-US" dirty="0"/>
              <a:t> </a:t>
            </a:r>
            <a:r>
              <a:rPr lang="zh-TW" altLang="en-US" dirty="0"/>
              <a:t>（利四</a:t>
            </a:r>
            <a:r>
              <a:rPr lang="en-US" dirty="0"/>
              <a:t>13-35</a:t>
            </a:r>
            <a:r>
              <a:rPr lang="zh-TW" altLang="en-US" dirty="0"/>
              <a:t>）。 </a:t>
            </a:r>
            <a:endParaRPr lang="en-US" dirty="0"/>
          </a:p>
          <a:p>
            <a:pPr lvl="1"/>
            <a:r>
              <a:rPr lang="zh-TW" altLang="en-US" dirty="0"/>
              <a:t>注意</a:t>
            </a:r>
            <a:r>
              <a:rPr lang="en-US" dirty="0" err="1">
                <a:latin typeface="Calibri"/>
                <a:cs typeface="Calibri"/>
              </a:rPr>
              <a:t>ὁμοιωμ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τι</a:t>
            </a:r>
            <a:r>
              <a:rPr lang="en-US" dirty="0"/>
              <a:t> </a:t>
            </a:r>
            <a:r>
              <a:rPr lang="zh-TW" altLang="en-US" dirty="0"/>
              <a:t>一字。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42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代贖的必須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代贖的必須：神公義、聖潔的本性不能與罪妥協。基督必須為除罪而流血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羅三</a:t>
            </a:r>
            <a:r>
              <a:rPr lang="en-US" dirty="0"/>
              <a:t>15</a:t>
            </a:r>
            <a:r>
              <a:rPr lang="zh-TW" altLang="en-US" dirty="0"/>
              <a:t>；來九</a:t>
            </a:r>
            <a:r>
              <a:rPr lang="en-US" dirty="0"/>
              <a:t>14</a:t>
            </a:r>
            <a:r>
              <a:rPr lang="zh-TW" altLang="en-US" dirty="0"/>
              <a:t>，</a:t>
            </a:r>
            <a:r>
              <a:rPr lang="en-US" dirty="0"/>
              <a:t>22</a:t>
            </a:r>
            <a:r>
              <a:rPr lang="zh-TW" altLang="en-US" dirty="0"/>
              <a:t>，</a:t>
            </a:r>
            <a:r>
              <a:rPr lang="en-US" dirty="0"/>
              <a:t>26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在客</a:t>
            </a:r>
            <a:r>
              <a:rPr lang="zh-TW" altLang="en-US" dirty="0"/>
              <a:t>西馬利，耶穌說：</a:t>
            </a:r>
            <a:r>
              <a:rPr lang="en-US" altLang="zh-TW" dirty="0"/>
              <a:t>『</a:t>
            </a:r>
            <a:r>
              <a:rPr lang="zh-TW" altLang="en-US" dirty="0"/>
              <a:t>倘若能行</a:t>
            </a:r>
            <a:r>
              <a:rPr lang="en-US" altLang="zh-TW" dirty="0"/>
              <a:t>』</a:t>
            </a:r>
            <a:r>
              <a:rPr lang="zh-TW" altLang="en-US" dirty="0"/>
              <a:t>（太</a:t>
            </a:r>
            <a:r>
              <a:rPr lang="zh-TW" altLang="en-US" dirty="0" smtClean="0"/>
              <a:t>二十六</a:t>
            </a:r>
            <a:r>
              <a:rPr lang="en-US" dirty="0" smtClean="0"/>
              <a:t>39</a:t>
            </a:r>
            <a:r>
              <a:rPr lang="zh-TW" altLang="en-US" dirty="0"/>
              <a:t>）；表示沒有別的方法拯救罪人。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5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3.1 </a:t>
            </a:r>
            <a:r>
              <a:rPr lang="zh-TW" altLang="en-US" dirty="0"/>
              <a:t>舊約的預言（路二十四</a:t>
            </a:r>
            <a:r>
              <a:rPr lang="en-US" dirty="0"/>
              <a:t>44-47</a:t>
            </a:r>
            <a:r>
              <a:rPr lang="zh-TW" altLang="en-US" dirty="0"/>
              <a:t>；羅三</a:t>
            </a:r>
            <a:r>
              <a:rPr lang="en-US" dirty="0"/>
              <a:t>21</a:t>
            </a:r>
            <a:r>
              <a:rPr lang="zh-TW" altLang="en-US" dirty="0" smtClean="0"/>
              <a:t>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將要來</a:t>
            </a:r>
            <a:r>
              <a:rPr lang="zh-TW" altLang="en-US" dirty="0"/>
              <a:t>的救主（創三</a:t>
            </a:r>
            <a:r>
              <a:rPr lang="en-US" dirty="0"/>
              <a:t>15</a:t>
            </a:r>
            <a:r>
              <a:rPr lang="zh-TW" altLang="en-US" dirty="0"/>
              <a:t>；十二</a:t>
            </a:r>
            <a:r>
              <a:rPr lang="en-US" dirty="0"/>
              <a:t>3</a:t>
            </a:r>
            <a:r>
              <a:rPr lang="zh-TW" altLang="en-US" dirty="0"/>
              <a:t>；二十二</a:t>
            </a:r>
            <a:r>
              <a:rPr lang="en-US" dirty="0"/>
              <a:t>18</a:t>
            </a:r>
            <a:r>
              <a:rPr lang="zh-TW" altLang="en-US" dirty="0"/>
              <a:t>；參看加三</a:t>
            </a:r>
            <a:r>
              <a:rPr lang="en-US" dirty="0"/>
              <a:t>16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/>
              <a:t>要為百姓的罪而死（逾越節羔羊；贖罪制度；詩二十二</a:t>
            </a:r>
            <a:r>
              <a:rPr lang="en-US" dirty="0"/>
              <a:t>1</a:t>
            </a:r>
            <a:r>
              <a:rPr lang="zh-TW" altLang="en-US" dirty="0"/>
              <a:t>，</a:t>
            </a:r>
            <a:r>
              <a:rPr lang="en-US" dirty="0"/>
              <a:t>7-8</a:t>
            </a:r>
            <a:r>
              <a:rPr lang="zh-TW" altLang="en-US" dirty="0"/>
              <a:t>，</a:t>
            </a:r>
            <a:r>
              <a:rPr lang="en-US" dirty="0"/>
              <a:t>18</a:t>
            </a:r>
            <a:r>
              <a:rPr lang="zh-TW" altLang="en-US" dirty="0"/>
              <a:t>；賽五十三</a:t>
            </a:r>
            <a:r>
              <a:rPr lang="en-US" dirty="0"/>
              <a:t>4-10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/>
              <a:t>要從死裡復活（詩十六</a:t>
            </a:r>
            <a:r>
              <a:rPr lang="en-US" dirty="0"/>
              <a:t>10-11</a:t>
            </a:r>
            <a:r>
              <a:rPr lang="zh-TW" altLang="en-US" dirty="0"/>
              <a:t>；二十二</a:t>
            </a:r>
            <a:r>
              <a:rPr lang="en-US" dirty="0"/>
              <a:t>21-25</a:t>
            </a:r>
            <a:r>
              <a:rPr lang="zh-TW" altLang="en-US" dirty="0"/>
              <a:t>；賽五十三</a:t>
            </a:r>
            <a:r>
              <a:rPr lang="en-US" dirty="0"/>
              <a:t>10-12</a:t>
            </a:r>
            <a:r>
              <a:rPr lang="zh-TW" altLang="en-US" dirty="0"/>
              <a:t>；參看徒二</a:t>
            </a:r>
            <a:r>
              <a:rPr lang="en-US" dirty="0"/>
              <a:t>25-30</a:t>
            </a:r>
            <a:r>
              <a:rPr lang="zh-TW" altLang="en-US" dirty="0"/>
              <a:t>；來二</a:t>
            </a:r>
            <a:r>
              <a:rPr lang="en-US" dirty="0"/>
              <a:t>12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zh-TW" altLang="en-US" dirty="0" smtClean="0"/>
              <a:t>～</a:t>
            </a:r>
            <a:r>
              <a:rPr lang="zh-TW" altLang="en-US" dirty="0"/>
              <a:t>第三日復活（約拿三日在魚腹中；何六</a:t>
            </a:r>
            <a:r>
              <a:rPr lang="en-US" dirty="0"/>
              <a:t>2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/>
              <a:t>僕人之歌（賽四十二</a:t>
            </a:r>
            <a:r>
              <a:rPr lang="en-US" dirty="0"/>
              <a:t>1-2</a:t>
            </a:r>
            <a:r>
              <a:rPr lang="zh-TW" altLang="en-US" dirty="0"/>
              <a:t>；四十九</a:t>
            </a:r>
            <a:r>
              <a:rPr lang="en-US" dirty="0"/>
              <a:t>1-6</a:t>
            </a:r>
            <a:r>
              <a:rPr lang="zh-TW" altLang="en-US" dirty="0"/>
              <a:t>；五十</a:t>
            </a:r>
            <a:r>
              <a:rPr lang="en-US" dirty="0"/>
              <a:t>4-9</a:t>
            </a:r>
            <a:r>
              <a:rPr lang="zh-TW" altLang="en-US" dirty="0"/>
              <a:t>；五十二</a:t>
            </a:r>
            <a:r>
              <a:rPr lang="en-US" dirty="0"/>
              <a:t>13-</a:t>
            </a:r>
            <a:r>
              <a:rPr lang="zh-TW" altLang="en-US" dirty="0"/>
              <a:t>五十三</a:t>
            </a:r>
            <a:r>
              <a:rPr lang="en-US" dirty="0"/>
              <a:t>12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56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寶血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主的血代表祂的生命（利十七</a:t>
            </a:r>
            <a:r>
              <a:rPr lang="en-US" dirty="0"/>
              <a:t>11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寶</a:t>
            </a:r>
            <a:r>
              <a:rPr lang="zh-TW" altLang="en-US" dirty="0"/>
              <a:t>血的功能（路二十二</a:t>
            </a:r>
            <a:r>
              <a:rPr lang="en-US" dirty="0"/>
              <a:t>20</a:t>
            </a:r>
            <a:r>
              <a:rPr lang="zh-TW" altLang="en-US" dirty="0"/>
              <a:t>；約六</a:t>
            </a:r>
            <a:r>
              <a:rPr lang="en-US" dirty="0"/>
              <a:t>53-56</a:t>
            </a:r>
            <a:r>
              <a:rPr lang="zh-TW" altLang="en-US" dirty="0"/>
              <a:t>；羅</a:t>
            </a:r>
            <a:r>
              <a:rPr lang="zh-TW" altLang="en-US" dirty="0" smtClean="0"/>
              <a:t>三</a:t>
            </a:r>
            <a:r>
              <a:rPr lang="en-US" dirty="0" smtClean="0"/>
              <a:t>25</a:t>
            </a:r>
            <a:r>
              <a:rPr lang="zh-TW" altLang="en-US" dirty="0"/>
              <a:t>；五</a:t>
            </a:r>
            <a:r>
              <a:rPr lang="en-US" dirty="0"/>
              <a:t>9</a:t>
            </a:r>
            <a:r>
              <a:rPr lang="zh-TW" altLang="en-US" dirty="0"/>
              <a:t>；弗一</a:t>
            </a:r>
            <a:r>
              <a:rPr lang="en-US" dirty="0"/>
              <a:t>7</a:t>
            </a:r>
            <a:r>
              <a:rPr lang="zh-TW" altLang="en-US" dirty="0"/>
              <a:t>；二</a:t>
            </a:r>
            <a:r>
              <a:rPr lang="en-US" dirty="0"/>
              <a:t>13</a:t>
            </a:r>
            <a:r>
              <a:rPr lang="zh-TW" altLang="en-US" dirty="0"/>
              <a:t>；西一</a:t>
            </a:r>
            <a:r>
              <a:rPr lang="en-US" dirty="0"/>
              <a:t>30</a:t>
            </a:r>
            <a:r>
              <a:rPr lang="zh-TW" altLang="en-US" dirty="0"/>
              <a:t>；來九</a:t>
            </a:r>
            <a:r>
              <a:rPr lang="en-US" dirty="0"/>
              <a:t>11-14</a:t>
            </a:r>
            <a:r>
              <a:rPr lang="zh-TW" altLang="en-US" dirty="0"/>
              <a:t>，</a:t>
            </a:r>
            <a:r>
              <a:rPr lang="en-US" dirty="0"/>
              <a:t>24-27</a:t>
            </a:r>
            <a:r>
              <a:rPr lang="zh-TW" altLang="en-US" dirty="0"/>
              <a:t>；十</a:t>
            </a:r>
            <a:r>
              <a:rPr lang="en-US" dirty="0"/>
              <a:t>19-20</a:t>
            </a:r>
            <a:r>
              <a:rPr lang="zh-TW" altLang="en-US" dirty="0"/>
              <a:t>；十三</a:t>
            </a:r>
            <a:r>
              <a:rPr lang="en-US" dirty="0"/>
              <a:t>11</a:t>
            </a:r>
            <a:r>
              <a:rPr lang="en-US" dirty="0" smtClean="0"/>
              <a:t>-12</a:t>
            </a:r>
            <a:r>
              <a:rPr lang="zh-TW" altLang="en-US" dirty="0" smtClean="0"/>
              <a:t>，</a:t>
            </a:r>
            <a:r>
              <a:rPr lang="en-US" dirty="0" smtClean="0"/>
              <a:t>20</a:t>
            </a:r>
            <a:r>
              <a:rPr lang="zh-TW" altLang="en-US" dirty="0"/>
              <a:t>；彼前一</a:t>
            </a:r>
            <a:r>
              <a:rPr lang="en-US" dirty="0"/>
              <a:t>2</a:t>
            </a:r>
            <a:r>
              <a:rPr lang="zh-TW" altLang="en-US" dirty="0"/>
              <a:t>，</a:t>
            </a:r>
            <a:r>
              <a:rPr lang="en-US" dirty="0"/>
              <a:t>19</a:t>
            </a:r>
            <a:r>
              <a:rPr lang="zh-TW" altLang="en-US" dirty="0"/>
              <a:t>；約壹一</a:t>
            </a:r>
            <a:r>
              <a:rPr lang="en-US" dirty="0"/>
              <a:t>7</a:t>
            </a:r>
            <a:r>
              <a:rPr lang="zh-TW" altLang="en-US" dirty="0"/>
              <a:t>；啟一</a:t>
            </a:r>
            <a:r>
              <a:rPr lang="en-US" dirty="0"/>
              <a:t>5</a:t>
            </a:r>
            <a:r>
              <a:rPr lang="zh-TW" altLang="en-US" dirty="0"/>
              <a:t>；五</a:t>
            </a:r>
            <a:r>
              <a:rPr lang="en-US" dirty="0"/>
              <a:t>9</a:t>
            </a:r>
            <a:r>
              <a:rPr lang="zh-TW" altLang="en-US" dirty="0"/>
              <a:t>；七</a:t>
            </a:r>
            <a:r>
              <a:rPr lang="en-US" dirty="0"/>
              <a:t>14</a:t>
            </a:r>
            <a:r>
              <a:rPr lang="zh-TW" altLang="en-US" dirty="0"/>
              <a:t>；十二</a:t>
            </a:r>
            <a:r>
              <a:rPr lang="en-US" dirty="0"/>
              <a:t>11</a:t>
            </a:r>
            <a:r>
              <a:rPr lang="zh-TW" altLang="en-US" dirty="0"/>
              <a:t>；十九</a:t>
            </a:r>
            <a:r>
              <a:rPr lang="en-US" dirty="0"/>
              <a:t>13</a:t>
            </a:r>
            <a:r>
              <a:rPr lang="zh-TW" altLang="en-US" dirty="0"/>
              <a:t>）。</a:t>
            </a:r>
            <a:endParaRPr lang="en-US" dirty="0"/>
          </a:p>
          <a:p>
            <a:r>
              <a:rPr lang="zh-TW" altLang="en-US" dirty="0" smtClean="0"/>
              <a:t>主的生命是贖價</a:t>
            </a:r>
            <a:r>
              <a:rPr lang="zh-TW" altLang="en-US" dirty="0"/>
              <a:t>（</a:t>
            </a:r>
            <a:r>
              <a:rPr lang="en-US" dirty="0" err="1">
                <a:latin typeface="Calibri"/>
                <a:cs typeface="Calibri"/>
              </a:rPr>
              <a:t>λυτρον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2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保羅的用詞：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『</a:t>
            </a:r>
            <a:r>
              <a:rPr lang="zh-TW" altLang="en-US" dirty="0"/>
              <a:t>如今卻蒙神的恩典，因基督耶穌的救贖（</a:t>
            </a:r>
            <a:r>
              <a:rPr lang="en-US" dirty="0" err="1">
                <a:latin typeface="Calibri"/>
                <a:cs typeface="Calibri"/>
              </a:rPr>
              <a:t>ἀ</a:t>
            </a:r>
            <a:r>
              <a:rPr lang="en-US" dirty="0">
                <a:latin typeface="Calibri"/>
                <a:cs typeface="Calibri"/>
              </a:rPr>
              <a:t>π</a:t>
            </a:r>
            <a:r>
              <a:rPr lang="en-US" dirty="0" err="1">
                <a:latin typeface="Calibri"/>
                <a:cs typeface="Calibri"/>
              </a:rPr>
              <a:t>ολυτρωσεως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zh-TW" altLang="en-US" dirty="0"/>
              <a:t>），就白白稱</a:t>
            </a:r>
            <a:r>
              <a:rPr lang="zh-TW" altLang="en-US" dirty="0" smtClean="0"/>
              <a:t>義</a:t>
            </a:r>
            <a:endParaRPr lang="en-US" altLang="zh-TW" dirty="0"/>
          </a:p>
          <a:p>
            <a:r>
              <a:rPr lang="zh-TW" altLang="en-US" dirty="0" smtClean="0"/>
              <a:t>神</a:t>
            </a:r>
            <a:r>
              <a:rPr lang="zh-TW" altLang="en-US" dirty="0"/>
              <a:t>設立基督作挽回祭（</a:t>
            </a:r>
            <a:r>
              <a:rPr lang="en-US" dirty="0" err="1">
                <a:latin typeface="Calibri"/>
                <a:cs typeface="Calibri"/>
              </a:rPr>
              <a:t>ἱλ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στηριον</a:t>
            </a:r>
            <a:r>
              <a:rPr lang="zh-TW" altLang="en-US" dirty="0"/>
              <a:t>），是憑著耶穌的血，藉著人的信，要顯</a:t>
            </a:r>
            <a:r>
              <a:rPr lang="zh-TW" altLang="en-US" dirty="0" smtClean="0"/>
              <a:t>明神的義</a:t>
            </a:r>
            <a:r>
              <a:rPr lang="en-US" dirty="0"/>
              <a:t>…</a:t>
            </a:r>
            <a:r>
              <a:rPr lang="zh-TW" altLang="en-US" dirty="0"/>
              <a:t>。</a:t>
            </a:r>
            <a:r>
              <a:rPr lang="en-US" altLang="zh-TW" dirty="0"/>
              <a:t>』</a:t>
            </a:r>
            <a:r>
              <a:rPr lang="zh-TW" altLang="en-US" dirty="0"/>
              <a:t>（羅三</a:t>
            </a:r>
            <a:r>
              <a:rPr lang="en-US" dirty="0"/>
              <a:t>24-25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 smtClean="0"/>
          </a:p>
          <a:p>
            <a:pPr marL="82296" indent="0">
              <a:buNone/>
            </a:pPr>
            <a:r>
              <a:rPr lang="zh-TW" altLang="zh-TW" dirty="0" smtClean="0"/>
              <a:t>－</a:t>
            </a:r>
            <a:r>
              <a:rPr lang="zh-TW" altLang="en-US" dirty="0" smtClean="0"/>
              <a:t>－－－</a:t>
            </a:r>
            <a:endParaRPr lang="en-US" altLang="zh-TW" dirty="0" smtClean="0"/>
          </a:p>
          <a:p>
            <a:pPr marL="82296" indent="0">
              <a:buNone/>
            </a:pPr>
            <a:r>
              <a:rPr lang="en-US" dirty="0" smtClean="0"/>
              <a:t> </a:t>
            </a:r>
            <a:r>
              <a:rPr lang="zh-TW" altLang="en-US" dirty="0"/>
              <a:t>參看慕理，</a:t>
            </a:r>
            <a:r>
              <a:rPr lang="en-US" altLang="zh-TW" dirty="0"/>
              <a:t>《</a:t>
            </a:r>
            <a:r>
              <a:rPr lang="zh-TW" altLang="en-US" dirty="0"/>
              <a:t>再思救贖奇恩</a:t>
            </a:r>
            <a:r>
              <a:rPr lang="en-US" altLang="zh-TW" dirty="0"/>
              <a:t>》</a:t>
            </a:r>
            <a:r>
              <a:rPr lang="zh-TW" altLang="en-US" dirty="0"/>
              <a:t>，</a:t>
            </a:r>
            <a:r>
              <a:rPr lang="en-US" dirty="0"/>
              <a:t>2-23</a:t>
            </a:r>
            <a:r>
              <a:rPr lang="zh-TW" altLang="en-US" dirty="0"/>
              <a:t>頁。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34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保羅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（</a:t>
            </a:r>
            <a:r>
              <a:rPr lang="en-US" dirty="0"/>
              <a:t>1</a:t>
            </a:r>
            <a:r>
              <a:rPr lang="zh-TW" altLang="en-US" dirty="0"/>
              <a:t>）救贖（</a:t>
            </a:r>
            <a:r>
              <a:rPr lang="en-US" dirty="0" err="1">
                <a:latin typeface="Calibri"/>
                <a:cs typeface="Calibri"/>
              </a:rPr>
              <a:t>ἀ</a:t>
            </a:r>
            <a:r>
              <a:rPr lang="en-US" dirty="0">
                <a:latin typeface="Calibri"/>
                <a:cs typeface="Calibri"/>
              </a:rPr>
              <a:t>π</a:t>
            </a:r>
            <a:r>
              <a:rPr lang="en-US" dirty="0" err="1">
                <a:latin typeface="Calibri"/>
                <a:cs typeface="Calibri"/>
              </a:rPr>
              <a:t>ολυτρωσις</a:t>
            </a:r>
            <a:r>
              <a:rPr lang="zh-TW" altLang="en-US" dirty="0"/>
              <a:t>；羅三</a:t>
            </a:r>
            <a:r>
              <a:rPr lang="en-US" dirty="0"/>
              <a:t>24</a:t>
            </a:r>
            <a:r>
              <a:rPr lang="zh-TW" altLang="en-US" dirty="0"/>
              <a:t>；林前一</a:t>
            </a:r>
            <a:r>
              <a:rPr lang="en-US" dirty="0"/>
              <a:t>30</a:t>
            </a:r>
            <a:r>
              <a:rPr lang="zh-TW" altLang="en-US" dirty="0"/>
              <a:t>；弗一</a:t>
            </a:r>
            <a:r>
              <a:rPr lang="en-US" dirty="0"/>
              <a:t>14</a:t>
            </a:r>
            <a:r>
              <a:rPr lang="zh-TW" altLang="en-US" dirty="0"/>
              <a:t>）使人得釋放、蒙赦免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lvl="1"/>
            <a:r>
              <a:rPr lang="zh-TW" altLang="en-US" sz="3200" dirty="0" smtClean="0"/>
              <a:t>有</a:t>
            </a:r>
            <a:r>
              <a:rPr lang="zh-TW" altLang="en-US" sz="3200" dirty="0"/>
              <a:t>時</a:t>
            </a:r>
            <a:r>
              <a:rPr lang="en-US" altLang="zh-TW" sz="3200" dirty="0"/>
              <a:t>『</a:t>
            </a:r>
            <a:r>
              <a:rPr lang="zh-TW" altLang="en-US" sz="3200" dirty="0"/>
              <a:t>得救贖</a:t>
            </a:r>
            <a:r>
              <a:rPr lang="en-US" altLang="zh-TW" sz="3200" dirty="0"/>
              <a:t>』</a:t>
            </a:r>
            <a:r>
              <a:rPr lang="zh-TW" altLang="en-US" sz="3200" dirty="0"/>
              <a:t>指身體復活、進入榮耀（弗一</a:t>
            </a:r>
            <a:r>
              <a:rPr lang="en-US" sz="3200" dirty="0"/>
              <a:t>14</a:t>
            </a:r>
            <a:r>
              <a:rPr lang="zh-TW" altLang="en-US" sz="3200" dirty="0"/>
              <a:t>；四</a:t>
            </a:r>
            <a:r>
              <a:rPr lang="en-US" sz="3200" dirty="0"/>
              <a:t>30</a:t>
            </a:r>
            <a:r>
              <a:rPr lang="zh-TW" altLang="en-US" sz="3200" dirty="0"/>
              <a:t>）。</a:t>
            </a:r>
            <a:endParaRPr lang="en-US" sz="3200" dirty="0"/>
          </a:p>
          <a:p>
            <a:r>
              <a:rPr lang="zh-TW" altLang="en-US" dirty="0" smtClean="0"/>
              <a:t>（</a:t>
            </a:r>
            <a:r>
              <a:rPr lang="en-US" dirty="0"/>
              <a:t>2</a:t>
            </a:r>
            <a:r>
              <a:rPr lang="zh-TW" altLang="en-US" dirty="0"/>
              <a:t>）挽回祭（</a:t>
            </a:r>
            <a:r>
              <a:rPr lang="en-US" dirty="0" err="1">
                <a:latin typeface="Calibri"/>
                <a:cs typeface="Calibri"/>
              </a:rPr>
              <a:t>ἱλ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στηριον</a:t>
            </a:r>
            <a:r>
              <a:rPr lang="zh-TW" altLang="en-US" dirty="0"/>
              <a:t>；參看約壹四</a:t>
            </a:r>
            <a:r>
              <a:rPr lang="en-US" dirty="0"/>
              <a:t>10</a:t>
            </a:r>
            <a:r>
              <a:rPr lang="zh-TW" altLang="en-US" dirty="0"/>
              <a:t>，</a:t>
            </a:r>
            <a:r>
              <a:rPr lang="en-US" dirty="0" err="1">
                <a:latin typeface="Calibri"/>
                <a:cs typeface="Calibri"/>
              </a:rPr>
              <a:t>ἱλ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σμον</a:t>
            </a:r>
            <a:r>
              <a:rPr lang="zh-TW" altLang="en-US" dirty="0"/>
              <a:t>）平息神的憤怒。舊約裡神的</a:t>
            </a:r>
            <a:r>
              <a:rPr lang="zh-TW" altLang="en-US" dirty="0" smtClean="0"/>
              <a:t>憤怒</a:t>
            </a:r>
            <a:r>
              <a:rPr lang="zh-TW" altLang="en-US" dirty="0"/>
              <a:t>出現超過</a:t>
            </a:r>
            <a:r>
              <a:rPr lang="en-US" dirty="0"/>
              <a:t>580</a:t>
            </a:r>
            <a:r>
              <a:rPr lang="zh-TW" altLang="en-US" dirty="0"/>
              <a:t>次。挽回祭有</a:t>
            </a:r>
            <a:r>
              <a:rPr lang="en-US" altLang="zh-TW" dirty="0"/>
              <a:t>『</a:t>
            </a:r>
            <a:r>
              <a:rPr lang="zh-TW" altLang="en-US" dirty="0"/>
              <a:t>遮蓋</a:t>
            </a:r>
            <a:r>
              <a:rPr lang="en-US" altLang="zh-TW" dirty="0"/>
              <a:t>』</a:t>
            </a:r>
            <a:r>
              <a:rPr lang="zh-TW" altLang="en-US" dirty="0"/>
              <a:t>罪的功能（利四</a:t>
            </a:r>
            <a:r>
              <a:rPr lang="en-US" dirty="0"/>
              <a:t>35</a:t>
            </a:r>
            <a:r>
              <a:rPr lang="zh-TW" altLang="en-US" dirty="0"/>
              <a:t>；十</a:t>
            </a:r>
            <a:r>
              <a:rPr lang="en-US" dirty="0"/>
              <a:t>17</a:t>
            </a:r>
            <a:r>
              <a:rPr lang="zh-TW" altLang="en-US" dirty="0"/>
              <a:t>；十六</a:t>
            </a:r>
            <a:r>
              <a:rPr lang="en-US" dirty="0"/>
              <a:t>	</a:t>
            </a:r>
            <a:r>
              <a:rPr lang="en-US" dirty="0" smtClean="0"/>
              <a:t>30</a:t>
            </a:r>
            <a:r>
              <a:rPr lang="zh-TW" altLang="en-US" dirty="0"/>
              <a:t>）。羅馬書也提到神的憤怒（羅一</a:t>
            </a:r>
            <a:r>
              <a:rPr lang="en-US" dirty="0"/>
              <a:t>18</a:t>
            </a:r>
            <a:r>
              <a:rPr lang="zh-TW" altLang="en-US" dirty="0"/>
              <a:t>；二</a:t>
            </a:r>
            <a:r>
              <a:rPr lang="en-US" dirty="0"/>
              <a:t>5-8</a:t>
            </a:r>
            <a:r>
              <a:rPr lang="zh-TW" altLang="en-US" dirty="0"/>
              <a:t>；四</a:t>
            </a:r>
            <a:r>
              <a:rPr lang="en-US" dirty="0"/>
              <a:t>15</a:t>
            </a:r>
            <a:r>
              <a:rPr lang="zh-TW" altLang="en-US" dirty="0"/>
              <a:t>；五</a:t>
            </a:r>
            <a:r>
              <a:rPr lang="en-US" dirty="0"/>
              <a:t>9</a:t>
            </a:r>
            <a:r>
              <a:rPr lang="zh-TW" altLang="en-US" dirty="0"/>
              <a:t>；九</a:t>
            </a:r>
            <a:r>
              <a:rPr lang="en-US" dirty="0"/>
              <a:t>22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46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代贖與</a:t>
            </a:r>
            <a:r>
              <a:rPr lang="zh-TW" altLang="en-US" b="1" dirty="0"/>
              <a:t>順服</a:t>
            </a:r>
            <a:r>
              <a:rPr lang="zh-TW" altLang="en-US" dirty="0"/>
              <a:t>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神的兒子降</a:t>
            </a:r>
            <a:r>
              <a:rPr lang="zh-TW" altLang="en-US" dirty="0"/>
              <a:t>世，是要順服父神的旨意（約六</a:t>
            </a:r>
            <a:r>
              <a:rPr lang="en-US" dirty="0"/>
              <a:t>38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人類的救恩是藉主的順服所賺</a:t>
            </a:r>
            <a:r>
              <a:rPr lang="zh-TW" altLang="en-US" dirty="0"/>
              <a:t>取的（腓二</a:t>
            </a:r>
            <a:r>
              <a:rPr lang="en-US" dirty="0"/>
              <a:t>6-8</a:t>
            </a:r>
            <a:r>
              <a:rPr lang="zh-TW" altLang="en-US" dirty="0"/>
              <a:t>；來五</a:t>
            </a:r>
            <a:r>
              <a:rPr lang="en-US" dirty="0"/>
              <a:t>7-9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主心中的掙扎</a:t>
            </a:r>
            <a:r>
              <a:rPr lang="zh-TW" altLang="en-US" dirty="0"/>
              <a:t>（路十二</a:t>
            </a:r>
            <a:r>
              <a:rPr lang="en-US" dirty="0"/>
              <a:t>50</a:t>
            </a:r>
            <a:r>
              <a:rPr lang="zh-TW" altLang="en-US" dirty="0"/>
              <a:t>；約</a:t>
            </a:r>
            <a:r>
              <a:rPr lang="zh-TW" altLang="en-US" dirty="0" smtClean="0"/>
              <a:t>十</a:t>
            </a:r>
            <a:r>
              <a:rPr lang="en-US" dirty="0" smtClean="0"/>
              <a:t>27</a:t>
            </a:r>
            <a:r>
              <a:rPr lang="en-US" dirty="0"/>
              <a:t>-28</a:t>
            </a:r>
            <a:r>
              <a:rPr lang="zh-TW" altLang="en-US" dirty="0"/>
              <a:t>；路二十二</a:t>
            </a:r>
            <a:r>
              <a:rPr lang="en-US" dirty="0"/>
              <a:t>41-44</a:t>
            </a:r>
            <a:r>
              <a:rPr lang="zh-TW" altLang="en-US" dirty="0"/>
              <a:t>，</a:t>
            </a:r>
            <a:r>
              <a:rPr lang="en-US" dirty="0"/>
              <a:t>53</a:t>
            </a:r>
            <a:r>
              <a:rPr lang="zh-TW" altLang="en-US" dirty="0"/>
              <a:t>）。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42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贖假給誰？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不是給撒</a:t>
            </a:r>
            <a:r>
              <a:rPr lang="zh-TW" altLang="en-US" dirty="0"/>
              <a:t>旦，因神不欠牠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是給神，因神不缺什麼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贖價是為了買贖（</a:t>
            </a:r>
            <a:r>
              <a:rPr lang="en-US" dirty="0" err="1">
                <a:latin typeface="Calibri"/>
                <a:cs typeface="Calibri"/>
              </a:rPr>
              <a:t>ἐξηγορ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en-US" dirty="0" err="1">
                <a:latin typeface="Calibri"/>
                <a:cs typeface="Calibri"/>
              </a:rPr>
              <a:t>σεν</a:t>
            </a:r>
            <a:r>
              <a:rPr lang="zh-TW" altLang="en-US" dirty="0"/>
              <a:t>）罪人脫離律法的咒詛（加三</a:t>
            </a:r>
            <a:r>
              <a:rPr lang="en-US" dirty="0"/>
              <a:t>10-14</a:t>
            </a:r>
            <a:r>
              <a:rPr lang="zh-TW" altLang="en-US" dirty="0"/>
              <a:t>）與撒旦權勢（弗二</a:t>
            </a:r>
            <a:r>
              <a:rPr lang="en-US" dirty="0"/>
              <a:t>2</a:t>
            </a:r>
            <a:r>
              <a:rPr lang="zh-TW" altLang="en-US" dirty="0"/>
              <a:t>；</a:t>
            </a:r>
            <a:r>
              <a:rPr lang="zh-TW" altLang="en-US" dirty="0" smtClean="0"/>
              <a:t>西一</a:t>
            </a:r>
            <a:r>
              <a:rPr lang="en-US" dirty="0" smtClean="0"/>
              <a:t>13</a:t>
            </a:r>
            <a:r>
              <a:rPr lang="zh-TW" altLang="en-US" dirty="0"/>
              <a:t>）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6653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果效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救贖</a:t>
            </a:r>
            <a:r>
              <a:rPr lang="zh-TW" altLang="en-US" dirty="0"/>
              <a:t>的果效：信者白白稱義（羅三</a:t>
            </a:r>
            <a:r>
              <a:rPr lang="en-US" dirty="0"/>
              <a:t>24-25</a:t>
            </a:r>
            <a:r>
              <a:rPr lang="zh-TW" altLang="en-US" dirty="0" smtClean="0"/>
              <a:t>）</a:t>
            </a:r>
            <a:endParaRPr lang="en-US" dirty="0" smtClean="0"/>
          </a:p>
          <a:p>
            <a:r>
              <a:rPr lang="zh-TW" altLang="en-US" dirty="0" smtClean="0"/>
              <a:t>稱義包含罪得赦</a:t>
            </a:r>
            <a:r>
              <a:rPr lang="zh-TW" altLang="en-US" dirty="0"/>
              <a:t>（羅四</a:t>
            </a:r>
            <a:r>
              <a:rPr lang="en-US" dirty="0"/>
              <a:t>6-8</a:t>
            </a:r>
            <a:r>
              <a:rPr lang="zh-TW" altLang="en-US" dirty="0"/>
              <a:t>）；與神和</a:t>
            </a:r>
            <a:r>
              <a:rPr lang="zh-TW" altLang="en-US" dirty="0" smtClean="0"/>
              <a:t>好（</a:t>
            </a:r>
            <a:r>
              <a:rPr lang="zh-TW" altLang="en-US" dirty="0"/>
              <a:t>羅五</a:t>
            </a:r>
            <a:r>
              <a:rPr lang="en-US" dirty="0"/>
              <a:t>1-2</a:t>
            </a:r>
            <a:r>
              <a:rPr lang="zh-TW" altLang="en-US" dirty="0"/>
              <a:t>，</a:t>
            </a:r>
            <a:r>
              <a:rPr lang="en-US" dirty="0"/>
              <a:t>10-11</a:t>
            </a:r>
            <a:r>
              <a:rPr lang="zh-TW" altLang="en-US" dirty="0"/>
              <a:t>）；復活（羅八</a:t>
            </a:r>
            <a:r>
              <a:rPr lang="en-US" dirty="0"/>
              <a:t>11</a:t>
            </a:r>
            <a:r>
              <a:rPr lang="zh-TW" altLang="en-US" dirty="0"/>
              <a:t>）；得兒子的名分（羅八</a:t>
            </a:r>
            <a:r>
              <a:rPr lang="en-US" dirty="0"/>
              <a:t>15-17</a:t>
            </a:r>
            <a:r>
              <a:rPr lang="zh-TW" altLang="en-US" dirty="0" smtClean="0"/>
              <a:t>）；與基督聯合（羅六）；基督的義的歸算（林前一</a:t>
            </a:r>
            <a:r>
              <a:rPr lang="en-US" altLang="zh-TW" dirty="0" smtClean="0"/>
              <a:t>30</a:t>
            </a:r>
            <a:r>
              <a:rPr lang="zh-TW" altLang="en-US" dirty="0" smtClean="0"/>
              <a:t>）</a:t>
            </a:r>
            <a:r>
              <a:rPr lang="en-US" altLang="zh-TW" dirty="0" smtClean="0"/>
              <a:t> </a:t>
            </a:r>
            <a:r>
              <a:rPr lang="zh-TW" altLang="en-US" dirty="0" smtClean="0"/>
              <a:t>～救恩論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017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⌂</a:t>
            </a:r>
            <a:r>
              <a:rPr lang="zh-TW" altLang="en-US" dirty="0" smtClean="0">
                <a:effectLst/>
              </a:rPr>
              <a:t>早期教會：</a:t>
            </a:r>
            <a:r>
              <a:rPr lang="en-US" altLang="zh-TW" dirty="0" smtClean="0">
                <a:effectLst/>
              </a:rPr>
              <a:t>『</a:t>
            </a:r>
            <a:r>
              <a:rPr lang="zh-TW" altLang="en-US" dirty="0">
                <a:effectLst/>
              </a:rPr>
              <a:t>餌</a:t>
            </a:r>
            <a:r>
              <a:rPr lang="en-US" altLang="zh-TW" dirty="0">
                <a:effectLst/>
              </a:rPr>
              <a:t>』</a:t>
            </a:r>
            <a:r>
              <a:rPr lang="zh-TW" altLang="en-US" dirty="0">
                <a:effectLst/>
              </a:rPr>
              <a:t>論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zh-TW" altLang="en-US" dirty="0" smtClean="0"/>
              <a:t>耶穌看起來軟弱，是</a:t>
            </a:r>
            <a:r>
              <a:rPr lang="en-US" altLang="zh-TW" dirty="0" smtClean="0"/>
              <a:t>『</a:t>
            </a:r>
            <a:r>
              <a:rPr lang="zh-TW" altLang="en-US" dirty="0" smtClean="0"/>
              <a:t>餌</a:t>
            </a:r>
            <a:r>
              <a:rPr lang="en-US" altLang="zh-TW" dirty="0" smtClean="0"/>
              <a:t>』</a:t>
            </a:r>
            <a:endParaRPr lang="en-US" dirty="0"/>
          </a:p>
          <a:p>
            <a:r>
              <a:rPr lang="zh-TW" altLang="en-US" dirty="0" smtClean="0"/>
              <a:t>撒旦攻擊祂，把祂釘十架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 smtClean="0"/>
              <a:t>耶穌是神的兒子，反敗為勝，定撒旦的罪</a:t>
            </a:r>
            <a:r>
              <a:rPr lang="zh-TW" altLang="zh-TW" dirty="0" smtClean="0"/>
              <a:t>，</a:t>
            </a:r>
            <a:r>
              <a:rPr lang="zh-TW" altLang="en-US" dirty="0" smtClean="0"/>
              <a:t>釋放因亞當墮落被捆綁的人類。</a:t>
            </a:r>
            <a:endParaRPr lang="en-US" altLang="zh-TW" dirty="0" smtClean="0"/>
          </a:p>
          <a:p>
            <a:r>
              <a:rPr lang="zh-TW" altLang="en-US" dirty="0" smtClean="0"/>
              <a:t>基督的勝者－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Christus</a:t>
            </a:r>
            <a:r>
              <a:rPr lang="en-US" altLang="zh-TW" dirty="0" smtClean="0"/>
              <a:t> Victor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179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⌂</a:t>
            </a:r>
            <a:r>
              <a:rPr lang="en-US" altLang="zh-TW" dirty="0">
                <a:effectLst/>
              </a:rPr>
              <a:t>『</a:t>
            </a:r>
            <a:r>
              <a:rPr lang="zh-TW" altLang="en-US" dirty="0">
                <a:effectLst/>
              </a:rPr>
              <a:t>降在陰間</a:t>
            </a:r>
            <a:r>
              <a:rPr lang="en-US" altLang="zh-TW" dirty="0">
                <a:effectLst/>
              </a:rPr>
              <a:t>』</a:t>
            </a:r>
            <a:r>
              <a:rPr lang="zh-TW" altLang="en-US" dirty="0">
                <a:effectLst/>
              </a:rPr>
              <a:t>？（</a:t>
            </a:r>
            <a:r>
              <a:rPr lang="en-US" dirty="0" err="1">
                <a:effectLst/>
              </a:rPr>
              <a:t>שׁאול</a:t>
            </a:r>
            <a:r>
              <a:rPr lang="zh-TW" altLang="en-US" dirty="0">
                <a:effectLst/>
              </a:rPr>
              <a:t>，</a:t>
            </a:r>
            <a:r>
              <a:rPr lang="en-US" dirty="0" err="1">
                <a:effectLst/>
              </a:rPr>
              <a:t>ἁδης</a:t>
            </a:r>
            <a:r>
              <a:rPr lang="zh-TW" altLang="en-US" dirty="0">
                <a:effectLst/>
              </a:rPr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陰間非地獄（</a:t>
            </a:r>
            <a:r>
              <a:rPr lang="en-US" altLang="zh-TW" dirty="0" err="1" smtClean="0"/>
              <a:t>Gehenna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舊約學者：</a:t>
            </a:r>
            <a:r>
              <a:rPr lang="en-US" altLang="zh-TW" dirty="0" smtClean="0"/>
              <a:t>『</a:t>
            </a:r>
            <a:r>
              <a:rPr lang="zh-TW" altLang="en-US" dirty="0" smtClean="0"/>
              <a:t>陰間</a:t>
            </a:r>
            <a:r>
              <a:rPr lang="en-US" altLang="zh-TW" dirty="0" smtClean="0"/>
              <a:t>』</a:t>
            </a:r>
            <a:r>
              <a:rPr lang="zh-TW" altLang="en-US" dirty="0" smtClean="0"/>
              <a:t>是</a:t>
            </a:r>
            <a:r>
              <a:rPr lang="zh-TW" altLang="en-US" dirty="0"/>
              <a:t>墳墓或墓穴，是義人與惡人身體都去之處</a:t>
            </a:r>
            <a:r>
              <a:rPr lang="en-US" dirty="0"/>
              <a:t> </a:t>
            </a:r>
            <a:endParaRPr lang="en-US" dirty="0" smtClean="0"/>
          </a:p>
          <a:p>
            <a:r>
              <a:rPr lang="zh-TW" altLang="en-US" dirty="0"/>
              <a:t>彼前三</a:t>
            </a:r>
            <a:r>
              <a:rPr lang="en-US" dirty="0"/>
              <a:t>18-20</a:t>
            </a:r>
            <a:r>
              <a:rPr lang="zh-TW" altLang="en-US" dirty="0"/>
              <a:t>的解釋</a:t>
            </a:r>
            <a:endParaRPr lang="en-US" dirty="0"/>
          </a:p>
          <a:p>
            <a:pPr lvl="1"/>
            <a:r>
              <a:rPr lang="en-US" altLang="zh-TW" dirty="0" smtClean="0"/>
              <a:t>『</a:t>
            </a:r>
            <a:r>
              <a:rPr lang="zh-TW" altLang="en-US" dirty="0"/>
              <a:t>按照聖靈說，他復活了</a:t>
            </a:r>
            <a:r>
              <a:rPr lang="en-US" altLang="zh-TW" dirty="0"/>
              <a:t>』</a:t>
            </a:r>
            <a:r>
              <a:rPr lang="zh-TW" altLang="en-US" dirty="0"/>
              <a:t>（參羅八</a:t>
            </a:r>
            <a:r>
              <a:rPr lang="en-US" dirty="0"/>
              <a:t>11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en-US" altLang="zh-TW" dirty="0" smtClean="0"/>
              <a:t>『</a:t>
            </a:r>
            <a:r>
              <a:rPr lang="zh-TW" altLang="en-US" dirty="0"/>
              <a:t>他藉這「聖」靈，曾</a:t>
            </a:r>
            <a:r>
              <a:rPr lang="en-US" dirty="0"/>
              <a:t>…</a:t>
            </a:r>
            <a:r>
              <a:rPr lang="en-US" altLang="zh-TW" dirty="0"/>
              <a:t>』</a:t>
            </a:r>
            <a:r>
              <a:rPr lang="zh-TW" altLang="en-US" dirty="0"/>
              <a:t>（參彼前一</a:t>
            </a:r>
            <a:r>
              <a:rPr lang="en-US" dirty="0"/>
              <a:t>11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zh-TW" altLang="en-US" dirty="0" smtClean="0"/>
              <a:t>基督的靈</a:t>
            </a:r>
            <a:r>
              <a:rPr lang="zh-TW" altLang="en-US" dirty="0"/>
              <a:t>（聖靈）曾賜能力給挪亞，</a:t>
            </a:r>
            <a:r>
              <a:rPr lang="zh-TW" altLang="en-US" dirty="0" smtClean="0"/>
              <a:t>向他那世代的人傳</a:t>
            </a:r>
            <a:r>
              <a:rPr lang="zh-TW" altLang="en-US" dirty="0"/>
              <a:t>道。這些不信從的</a:t>
            </a:r>
            <a:r>
              <a:rPr lang="zh-TW" altLang="en-US" dirty="0" smtClean="0"/>
              <a:t>人的靈</a:t>
            </a:r>
            <a:r>
              <a:rPr lang="zh-TW" altLang="en-US" dirty="0"/>
              <a:t>魂在監獄裡。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464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3.7 </a:t>
            </a:r>
            <a:r>
              <a:rPr lang="zh-TW" altLang="en-US" dirty="0" smtClean="0">
                <a:effectLst/>
              </a:rPr>
              <a:t>肉</a:t>
            </a:r>
            <a:r>
              <a:rPr lang="zh-TW" altLang="en-US" dirty="0">
                <a:effectLst/>
              </a:rPr>
              <a:t>身</a:t>
            </a:r>
            <a:r>
              <a:rPr lang="zh-TW" altLang="en-US" dirty="0" smtClean="0">
                <a:effectLst/>
              </a:rPr>
              <a:t>復活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空</a:t>
            </a:r>
            <a:r>
              <a:rPr lang="zh-TW" altLang="en-US" dirty="0"/>
              <a:t>墳墓（路二十四</a:t>
            </a:r>
            <a:r>
              <a:rPr lang="en-US" dirty="0"/>
              <a:t>1-3</a:t>
            </a:r>
            <a:r>
              <a:rPr lang="zh-TW" altLang="en-US" dirty="0"/>
              <a:t>；約二十</a:t>
            </a:r>
            <a:r>
              <a:rPr lang="en-US" dirty="0"/>
              <a:t>1-10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身體與</a:t>
            </a:r>
            <a:r>
              <a:rPr lang="zh-TW" altLang="en-US" dirty="0"/>
              <a:t>釘痕（路二十四</a:t>
            </a:r>
            <a:r>
              <a:rPr lang="en-US" dirty="0"/>
              <a:t>39-40</a:t>
            </a:r>
            <a:r>
              <a:rPr lang="zh-TW" altLang="en-US" dirty="0"/>
              <a:t>；約二十</a:t>
            </a:r>
            <a:r>
              <a:rPr lang="en-US" dirty="0"/>
              <a:t>26-28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吃</a:t>
            </a:r>
            <a:r>
              <a:rPr lang="zh-TW" altLang="en-US" dirty="0"/>
              <a:t>喝（路二十四</a:t>
            </a:r>
            <a:r>
              <a:rPr lang="en-US" dirty="0"/>
              <a:t>41-42</a:t>
            </a:r>
            <a:r>
              <a:rPr lang="zh-TW" altLang="en-US" dirty="0"/>
              <a:t>；徒十</a:t>
            </a:r>
            <a:r>
              <a:rPr lang="en-US" dirty="0"/>
              <a:t>40-41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71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3.8 </a:t>
            </a:r>
            <a:r>
              <a:rPr lang="zh-TW" altLang="en-US" dirty="0" smtClean="0">
                <a:effectLst/>
              </a:rPr>
              <a:t>基督的再來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但以理的異像（但七</a:t>
            </a:r>
            <a:r>
              <a:rPr lang="en-US" dirty="0"/>
              <a:t>13-14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耶穌</a:t>
            </a:r>
            <a:r>
              <a:rPr lang="zh-TW" altLang="en-US" dirty="0"/>
              <a:t>的教導（太二十四</a:t>
            </a:r>
            <a:r>
              <a:rPr lang="en-US" dirty="0"/>
              <a:t>1-3</a:t>
            </a:r>
            <a:r>
              <a:rPr lang="zh-TW" altLang="en-US" dirty="0"/>
              <a:t>，</a:t>
            </a:r>
            <a:r>
              <a:rPr lang="en-US" dirty="0"/>
              <a:t>14</a:t>
            </a:r>
            <a:r>
              <a:rPr lang="zh-TW" altLang="en-US" dirty="0"/>
              <a:t>，</a:t>
            </a:r>
            <a:r>
              <a:rPr lang="en-US" dirty="0"/>
              <a:t>27-31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天使的</a:t>
            </a:r>
            <a:r>
              <a:rPr lang="zh-TW" altLang="en-US" dirty="0"/>
              <a:t>宣告（徒一</a:t>
            </a:r>
            <a:r>
              <a:rPr lang="en-US" dirty="0"/>
              <a:t>11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保</a:t>
            </a:r>
            <a:r>
              <a:rPr lang="zh-TW" altLang="en-US" dirty="0"/>
              <a:t>羅的教導（林前十五</a:t>
            </a:r>
            <a:r>
              <a:rPr lang="en-US" dirty="0"/>
              <a:t>23-28</a:t>
            </a:r>
            <a:r>
              <a:rPr lang="zh-TW" altLang="en-US" dirty="0"/>
              <a:t>，</a:t>
            </a:r>
            <a:r>
              <a:rPr lang="en-US" dirty="0"/>
              <a:t>51-52</a:t>
            </a:r>
            <a:r>
              <a:rPr lang="zh-TW" altLang="en-US" dirty="0"/>
              <a:t>；帖前四</a:t>
            </a:r>
            <a:r>
              <a:rPr lang="en-US" dirty="0"/>
              <a:t>13-17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 smtClean="0"/>
              <a:t>萬物的</a:t>
            </a:r>
            <a:r>
              <a:rPr lang="zh-TW" altLang="en-US" dirty="0"/>
              <a:t>更新 （太十九</a:t>
            </a:r>
            <a:r>
              <a:rPr lang="en-US" dirty="0"/>
              <a:t>28</a:t>
            </a:r>
            <a:r>
              <a:rPr lang="zh-TW" altLang="en-US" dirty="0"/>
              <a:t>；徒三</a:t>
            </a:r>
            <a:r>
              <a:rPr lang="en-US" dirty="0"/>
              <a:t>21</a:t>
            </a:r>
            <a:r>
              <a:rPr lang="zh-TW" altLang="en-US" dirty="0"/>
              <a:t>；西一</a:t>
            </a:r>
            <a:r>
              <a:rPr lang="en-US" dirty="0"/>
              <a:t>20</a:t>
            </a:r>
            <a:r>
              <a:rPr lang="zh-TW" altLang="en-US" dirty="0"/>
              <a:t>；啓二十一</a:t>
            </a:r>
            <a:r>
              <a:rPr lang="en-US" dirty="0"/>
              <a:t>5</a:t>
            </a:r>
            <a:r>
              <a:rPr lang="zh-TW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1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耶和華的使者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zh-TW" altLang="en-US" dirty="0"/>
              <a:t>神的兒子在舊約時代的彰顯：耶和華的使者（</a:t>
            </a:r>
            <a:r>
              <a:rPr lang="en-US" dirty="0" err="1"/>
              <a:t>יהוה</a:t>
            </a:r>
            <a:r>
              <a:rPr lang="en-US" dirty="0"/>
              <a:t> </a:t>
            </a:r>
            <a:r>
              <a:rPr lang="en-US" dirty="0" err="1"/>
              <a:t>מַלְאָך</a:t>
            </a:r>
            <a:r>
              <a:rPr lang="zh-TW" altLang="en-US" dirty="0"/>
              <a:t>）（出二十三</a:t>
            </a:r>
            <a:r>
              <a:rPr lang="en-US" dirty="0"/>
              <a:t>20-21</a:t>
            </a:r>
            <a:r>
              <a:rPr lang="zh-TW" altLang="en-US" dirty="0"/>
              <a:t>；書五</a:t>
            </a:r>
            <a:r>
              <a:rPr lang="en-US" dirty="0"/>
              <a:t>13-15</a:t>
            </a:r>
            <a:r>
              <a:rPr lang="zh-TW" altLang="en-US" dirty="0"/>
              <a:t>；亞三</a:t>
            </a:r>
            <a:r>
              <a:rPr lang="en-US" dirty="0"/>
              <a:t>1-2</a:t>
            </a:r>
            <a:r>
              <a:rPr lang="zh-TW" altLang="en-US" dirty="0"/>
              <a:t>）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3.2 </a:t>
            </a:r>
            <a:r>
              <a:rPr lang="zh-TW" altLang="en-US" dirty="0">
                <a:effectLst/>
              </a:rPr>
              <a:t>耶穌</a:t>
            </a:r>
            <a:r>
              <a:rPr lang="zh-TW" altLang="en-US" dirty="0" smtClean="0">
                <a:effectLst/>
              </a:rPr>
              <a:t>的名稱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耶穌（</a:t>
            </a:r>
            <a:r>
              <a:rPr lang="en-US" dirty="0" err="1"/>
              <a:t>Ἰησους</a:t>
            </a:r>
            <a:r>
              <a:rPr lang="zh-TW" altLang="en-US" dirty="0"/>
              <a:t>，</a:t>
            </a:r>
            <a:r>
              <a:rPr lang="en-US" dirty="0" err="1"/>
              <a:t>יהושע</a:t>
            </a:r>
            <a:r>
              <a:rPr lang="zh-TW" altLang="en-US" dirty="0"/>
              <a:t>，約書亞 ）：耶和華是救恩（</a:t>
            </a:r>
            <a:r>
              <a:rPr lang="en-US" dirty="0" err="1"/>
              <a:t>ישועה</a:t>
            </a:r>
            <a:r>
              <a:rPr lang="en-US" dirty="0"/>
              <a:t> </a:t>
            </a:r>
            <a:r>
              <a:rPr lang="en-US" dirty="0" err="1"/>
              <a:t>יהוה</a:t>
            </a:r>
            <a:r>
              <a:rPr lang="en-US" dirty="0"/>
              <a:t> </a:t>
            </a:r>
            <a:r>
              <a:rPr lang="zh-TW" altLang="en-US" dirty="0"/>
              <a:t>）</a:t>
            </a:r>
            <a:endParaRPr lang="en-US" dirty="0"/>
          </a:p>
          <a:p>
            <a:r>
              <a:rPr lang="zh-TW" altLang="en-US" dirty="0"/>
              <a:t>基督（</a:t>
            </a:r>
            <a:r>
              <a:rPr lang="en-US" dirty="0" err="1">
                <a:latin typeface="Calibri"/>
                <a:cs typeface="Calibri"/>
              </a:rPr>
              <a:t>Χριστος</a:t>
            </a:r>
            <a:r>
              <a:rPr lang="zh-TW" altLang="en-US" dirty="0"/>
              <a:t>，</a:t>
            </a:r>
            <a:r>
              <a:rPr lang="en-US" dirty="0" err="1"/>
              <a:t>משיח</a:t>
            </a:r>
            <a:r>
              <a:rPr lang="zh-TW" altLang="en-US" dirty="0"/>
              <a:t>，彌賽亞）：受膏者（撒上二</a:t>
            </a:r>
            <a:r>
              <a:rPr lang="en-US" dirty="0"/>
              <a:t>10</a:t>
            </a:r>
            <a:r>
              <a:rPr lang="zh-TW" altLang="en-US" dirty="0"/>
              <a:t>，</a:t>
            </a:r>
            <a:r>
              <a:rPr lang="en-US" dirty="0"/>
              <a:t>35</a:t>
            </a:r>
            <a:r>
              <a:rPr lang="zh-TW" altLang="en-US" dirty="0"/>
              <a:t>；二十六</a:t>
            </a:r>
            <a:r>
              <a:rPr lang="en-US" dirty="0"/>
              <a:t>9</a:t>
            </a:r>
            <a:r>
              <a:rPr lang="zh-TW" altLang="en-US" dirty="0"/>
              <a:t>；代上十六</a:t>
            </a:r>
            <a:r>
              <a:rPr lang="en-US" dirty="0"/>
              <a:t>22</a:t>
            </a:r>
            <a:r>
              <a:rPr lang="zh-TW" altLang="en-US" dirty="0"/>
              <a:t>；詩</a:t>
            </a:r>
            <a:r>
              <a:rPr lang="zh-TW" altLang="en-US" dirty="0" smtClean="0"/>
              <a:t>二</a:t>
            </a:r>
            <a:r>
              <a:rPr lang="en-US" dirty="0" smtClean="0"/>
              <a:t>2</a:t>
            </a:r>
            <a:r>
              <a:rPr lang="zh-TW" altLang="en-US" dirty="0"/>
              <a:t>；二十</a:t>
            </a:r>
            <a:r>
              <a:rPr lang="en-US" dirty="0"/>
              <a:t>6</a:t>
            </a:r>
            <a:r>
              <a:rPr lang="zh-TW" altLang="en-US" dirty="0"/>
              <a:t>；八十九</a:t>
            </a:r>
            <a:r>
              <a:rPr lang="en-US" dirty="0"/>
              <a:t>38</a:t>
            </a:r>
            <a:r>
              <a:rPr lang="zh-TW" altLang="en-US" dirty="0"/>
              <a:t>，</a:t>
            </a:r>
            <a:r>
              <a:rPr lang="en-US" dirty="0"/>
              <a:t>51</a:t>
            </a:r>
            <a:r>
              <a:rPr lang="zh-TW" altLang="en-US" dirty="0"/>
              <a:t>）。祭司（利八</a:t>
            </a:r>
            <a:r>
              <a:rPr lang="en-US" dirty="0"/>
              <a:t>12</a:t>
            </a:r>
            <a:r>
              <a:rPr lang="zh-TW" altLang="en-US" dirty="0"/>
              <a:t>），君王（撒上十</a:t>
            </a:r>
            <a:r>
              <a:rPr lang="en-US" dirty="0"/>
              <a:t>1</a:t>
            </a:r>
            <a:r>
              <a:rPr lang="zh-TW" altLang="en-US" dirty="0"/>
              <a:t>）與</a:t>
            </a:r>
            <a:r>
              <a:rPr lang="zh-TW" altLang="en-US" dirty="0" smtClean="0"/>
              <a:t>部分先知都受膏</a:t>
            </a:r>
            <a:r>
              <a:rPr lang="zh-TW" altLang="en-US" dirty="0"/>
              <a:t>（王上十九</a:t>
            </a:r>
            <a:r>
              <a:rPr lang="en-US" dirty="0"/>
              <a:t>16</a:t>
            </a:r>
            <a:r>
              <a:rPr lang="zh-TW" altLang="en-US" dirty="0"/>
              <a:t>）。香膏代表聖靈（約壹二</a:t>
            </a:r>
            <a:r>
              <a:rPr lang="en-US" dirty="0"/>
              <a:t>27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i="1" dirty="0" smtClean="0"/>
              <a:t>耶穌何時受</a:t>
            </a:r>
            <a:r>
              <a:rPr lang="zh-TW" altLang="en-US" i="1" dirty="0"/>
              <a:t>膏？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8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神的兒子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神的兒子（</a:t>
            </a:r>
            <a:r>
              <a:rPr lang="en-US" dirty="0" err="1">
                <a:latin typeface="Calibri"/>
                <a:cs typeface="Calibri"/>
              </a:rPr>
              <a:t>ὁ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υἱος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του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θεος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zh-TW" altLang="en-US" dirty="0"/>
              <a:t>）（路一</a:t>
            </a:r>
            <a:r>
              <a:rPr lang="en-US" dirty="0"/>
              <a:t>32</a:t>
            </a:r>
            <a:r>
              <a:rPr lang="zh-TW" altLang="en-US" dirty="0"/>
              <a:t>，</a:t>
            </a:r>
            <a:r>
              <a:rPr lang="en-US" dirty="0"/>
              <a:t>35</a:t>
            </a:r>
            <a:r>
              <a:rPr lang="zh-TW" altLang="en-US" dirty="0"/>
              <a:t>；三</a:t>
            </a:r>
            <a:r>
              <a:rPr lang="en-US" dirty="0"/>
              <a:t>22</a:t>
            </a:r>
            <a:r>
              <a:rPr lang="zh-TW" altLang="en-US" dirty="0"/>
              <a:t>；九</a:t>
            </a:r>
            <a:r>
              <a:rPr lang="en-US" dirty="0"/>
              <a:t>35</a:t>
            </a:r>
            <a:r>
              <a:rPr lang="zh-TW" altLang="en-US" dirty="0"/>
              <a:t>；羅一</a:t>
            </a:r>
            <a:r>
              <a:rPr lang="en-US" dirty="0"/>
              <a:t>3-4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 smtClean="0"/>
              <a:t>獨</a:t>
            </a:r>
            <a:r>
              <a:rPr lang="zh-TW" altLang="en-US" dirty="0"/>
              <a:t>生子（</a:t>
            </a:r>
            <a:r>
              <a:rPr lang="en-US" dirty="0" err="1">
                <a:latin typeface="Calibri"/>
                <a:cs typeface="Calibri"/>
              </a:rPr>
              <a:t>μονογενης</a:t>
            </a:r>
            <a:r>
              <a:rPr lang="zh-TW" altLang="en-US" dirty="0"/>
              <a:t>）（約一</a:t>
            </a:r>
            <a:r>
              <a:rPr lang="en-US" dirty="0"/>
              <a:t>14</a:t>
            </a:r>
            <a:r>
              <a:rPr lang="zh-TW" altLang="en-US" dirty="0"/>
              <a:t>，</a:t>
            </a:r>
            <a:r>
              <a:rPr lang="en-US" dirty="0"/>
              <a:t>18</a:t>
            </a:r>
            <a:r>
              <a:rPr lang="zh-TW" altLang="en-US" dirty="0"/>
              <a:t>）</a:t>
            </a:r>
            <a:endParaRPr lang="en-US" dirty="0"/>
          </a:p>
          <a:p>
            <a:endParaRPr lang="en-US" altLang="zh-TW" dirty="0"/>
          </a:p>
          <a:p>
            <a:r>
              <a:rPr lang="zh-TW" altLang="en-US" dirty="0" smtClean="0"/>
              <a:t>復活與</a:t>
            </a:r>
            <a:r>
              <a:rPr lang="en-US" altLang="zh-TW" dirty="0"/>
              <a:t>『</a:t>
            </a:r>
            <a:r>
              <a:rPr lang="zh-TW" altLang="en-US" dirty="0"/>
              <a:t>生</a:t>
            </a:r>
            <a:r>
              <a:rPr lang="en-US" altLang="zh-TW" dirty="0"/>
              <a:t>』</a:t>
            </a:r>
            <a:r>
              <a:rPr lang="zh-TW" altLang="en-US" dirty="0"/>
              <a:t>（詩二</a:t>
            </a:r>
            <a:r>
              <a:rPr lang="en-US" dirty="0"/>
              <a:t>7</a:t>
            </a:r>
            <a:r>
              <a:rPr lang="zh-TW" altLang="en-US" dirty="0"/>
              <a:t>：徒十三</a:t>
            </a:r>
            <a:r>
              <a:rPr lang="en-US" dirty="0"/>
              <a:t>33</a:t>
            </a:r>
            <a:r>
              <a:rPr lang="zh-TW" altLang="en-US" dirty="0"/>
              <a:t>；來一</a:t>
            </a:r>
            <a:r>
              <a:rPr lang="en-US" dirty="0"/>
              <a:t>5</a:t>
            </a:r>
            <a:r>
              <a:rPr lang="zh-TW" altLang="en-US" dirty="0"/>
              <a:t>：五</a:t>
            </a:r>
            <a:r>
              <a:rPr lang="en-US" dirty="0"/>
              <a:t>5</a:t>
            </a:r>
            <a:r>
              <a:rPr lang="zh-TW" altLang="en-US" dirty="0" smtClean="0"/>
              <a:t>）（</a:t>
            </a:r>
            <a:r>
              <a:rPr lang="el-GR" altLang="zh-TW" dirty="0"/>
              <a:t>γενναω</a:t>
            </a:r>
            <a:r>
              <a:rPr lang="zh-TW" altLang="en-US" dirty="0" smtClean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1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人子（</a:t>
            </a:r>
            <a:r>
              <a:rPr lang="en-US" dirty="0" err="1"/>
              <a:t>ὁ</a:t>
            </a:r>
            <a:r>
              <a:rPr lang="en-US" dirty="0"/>
              <a:t> </a:t>
            </a:r>
            <a:r>
              <a:rPr lang="en-US" dirty="0" err="1"/>
              <a:t>υἱος</a:t>
            </a:r>
            <a:r>
              <a:rPr lang="en-US" dirty="0"/>
              <a:t> </a:t>
            </a:r>
            <a:r>
              <a:rPr lang="en-US" dirty="0" err="1">
                <a:latin typeface="Calibri"/>
                <a:cs typeface="Calibri"/>
              </a:rPr>
              <a:t>του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ἀνθρω</a:t>
            </a:r>
            <a:r>
              <a:rPr lang="en-US" dirty="0">
                <a:latin typeface="Calibri"/>
                <a:cs typeface="Calibri"/>
              </a:rPr>
              <a:t>π</a:t>
            </a:r>
            <a:r>
              <a:rPr lang="en-US" dirty="0" err="1">
                <a:latin typeface="Calibri"/>
                <a:cs typeface="Calibri"/>
              </a:rPr>
              <a:t>ου</a:t>
            </a:r>
            <a:r>
              <a:rPr lang="zh-TW" altLang="en-US" dirty="0"/>
              <a:t>，</a:t>
            </a:r>
            <a:r>
              <a:rPr lang="en-US" dirty="0" err="1"/>
              <a:t>אנש</a:t>
            </a:r>
            <a:r>
              <a:rPr lang="en-US" dirty="0"/>
              <a:t> </a:t>
            </a:r>
            <a:r>
              <a:rPr lang="en-US" dirty="0" err="1"/>
              <a:t>בר</a:t>
            </a:r>
            <a:r>
              <a:rPr lang="en-US" dirty="0"/>
              <a:t>  </a:t>
            </a:r>
            <a:r>
              <a:rPr lang="zh-TW" altLang="en-US" dirty="0"/>
              <a:t>）</a:t>
            </a:r>
            <a:endParaRPr lang="en-US" dirty="0"/>
          </a:p>
          <a:p>
            <a:pPr lvl="1"/>
            <a:r>
              <a:rPr lang="zh-TW" altLang="en-US" dirty="0" smtClean="0"/>
              <a:t>以西結</a:t>
            </a:r>
            <a:r>
              <a:rPr lang="zh-TW" altLang="en-US" dirty="0"/>
              <a:t>的自稱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來</a:t>
            </a:r>
            <a:r>
              <a:rPr lang="zh-TW" altLang="en-US" dirty="0"/>
              <a:t>到神</a:t>
            </a:r>
            <a:r>
              <a:rPr lang="zh-TW" altLang="en-US" dirty="0" smtClean="0"/>
              <a:t>面前領受永恆國度的君王（</a:t>
            </a:r>
            <a:r>
              <a:rPr lang="zh-TW" altLang="en-US" dirty="0"/>
              <a:t>但七</a:t>
            </a:r>
            <a:r>
              <a:rPr lang="en-US" dirty="0"/>
              <a:t>13</a:t>
            </a:r>
            <a:r>
              <a:rPr lang="zh-TW" altLang="en-US" dirty="0"/>
              <a:t>）。耶穌的自稱。</a:t>
            </a:r>
            <a:endParaRPr lang="en-US" dirty="0"/>
          </a:p>
          <a:p>
            <a:r>
              <a:rPr lang="zh-TW" altLang="en-US" dirty="0"/>
              <a:t>主（</a:t>
            </a:r>
            <a:r>
              <a:rPr lang="en-US" dirty="0" err="1" smtClean="0">
                <a:latin typeface="Calibri"/>
                <a:cs typeface="Calibri"/>
              </a:rPr>
              <a:t>κυριος</a:t>
            </a:r>
            <a:r>
              <a:rPr lang="en-US" dirty="0" smtClean="0">
                <a:latin typeface="Calibri"/>
                <a:cs typeface="Calibri"/>
              </a:rPr>
              <a:t>,</a:t>
            </a:r>
            <a:r>
              <a:rPr lang="en-US" altLang="zh-TW" dirty="0" smtClean="0"/>
              <a:t> </a:t>
            </a:r>
            <a:r>
              <a:rPr lang="en-US" dirty="0" err="1" smtClean="0"/>
              <a:t>אדני</a:t>
            </a:r>
            <a:r>
              <a:rPr lang="zh-TW" altLang="en-US" dirty="0" smtClean="0"/>
              <a:t>）</a:t>
            </a:r>
            <a:endParaRPr lang="en-US" altLang="zh-TW" dirty="0"/>
          </a:p>
          <a:p>
            <a:pPr lvl="1"/>
            <a:r>
              <a:rPr lang="en-US" dirty="0" err="1" smtClean="0">
                <a:latin typeface="Calibri"/>
                <a:cs typeface="Calibri"/>
              </a:rPr>
              <a:t>Kυριος</a:t>
            </a:r>
            <a:r>
              <a:rPr lang="en-US" dirty="0" smtClean="0"/>
              <a:t> </a:t>
            </a:r>
            <a:r>
              <a:rPr lang="zh-TW" altLang="en-US" dirty="0"/>
              <a:t>有幾種意思：先生、主人、主耶和華（約二十</a:t>
            </a:r>
            <a:r>
              <a:rPr lang="en-US" dirty="0"/>
              <a:t>28</a:t>
            </a:r>
            <a:r>
              <a:rPr lang="zh-TW" altLang="en-US" dirty="0"/>
              <a:t>；；林前八</a:t>
            </a:r>
            <a:r>
              <a:rPr lang="en-US" dirty="0"/>
              <a:t>6</a:t>
            </a:r>
            <a:r>
              <a:rPr lang="zh-TW" altLang="en-US" dirty="0"/>
              <a:t>；十二</a:t>
            </a:r>
            <a:r>
              <a:rPr lang="en-US" dirty="0"/>
              <a:t>4-6</a:t>
            </a:r>
            <a:r>
              <a:rPr lang="zh-TW" altLang="en-US" dirty="0"/>
              <a:t>；</a:t>
            </a:r>
            <a:r>
              <a:rPr lang="en-US" dirty="0"/>
              <a:t>	</a:t>
            </a:r>
            <a:r>
              <a:rPr lang="zh-TW" altLang="en-US" dirty="0"/>
              <a:t>腓二</a:t>
            </a:r>
            <a:r>
              <a:rPr lang="en-US" dirty="0"/>
              <a:t>9-11</a:t>
            </a:r>
            <a:r>
              <a:rPr lang="zh-TW" altLang="en-US" dirty="0"/>
              <a:t>）。復活前門徒稱耶穌為主，通常是</a:t>
            </a:r>
            <a:r>
              <a:rPr lang="en-US" altLang="zh-TW" dirty="0"/>
              <a:t>『</a:t>
            </a:r>
            <a:r>
              <a:rPr lang="zh-TW" altLang="en-US" dirty="0"/>
              <a:t>先生</a:t>
            </a:r>
            <a:r>
              <a:rPr lang="en-US" altLang="zh-TW" dirty="0"/>
              <a:t>』</a:t>
            </a:r>
            <a:r>
              <a:rPr lang="zh-TW" altLang="en-US" dirty="0"/>
              <a:t>或</a:t>
            </a:r>
            <a:r>
              <a:rPr lang="en-US" altLang="zh-TW" dirty="0"/>
              <a:t>『</a:t>
            </a:r>
            <a:r>
              <a:rPr lang="zh-TW" altLang="en-US" dirty="0"/>
              <a:t>主人</a:t>
            </a:r>
            <a:r>
              <a:rPr lang="en-US" altLang="zh-TW" dirty="0"/>
              <a:t>』</a:t>
            </a:r>
            <a:r>
              <a:rPr lang="zh-TW" altLang="en-US" dirty="0"/>
              <a:t>的意思。</a:t>
            </a:r>
            <a:endParaRPr lang="en-US" dirty="0"/>
          </a:p>
          <a:p>
            <a:pPr lvl="1"/>
            <a:r>
              <a:rPr lang="en-US" altLang="zh-TW" dirty="0"/>
              <a:t>《</a:t>
            </a:r>
            <a:r>
              <a:rPr lang="zh-TW" altLang="en-US" dirty="0"/>
              <a:t>七十士譯本</a:t>
            </a:r>
            <a:r>
              <a:rPr lang="en-US" altLang="zh-TW" dirty="0"/>
              <a:t>》</a:t>
            </a:r>
            <a:r>
              <a:rPr lang="zh-TW" altLang="en-US" dirty="0"/>
              <a:t>用這字代表耶和華。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3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3.3 </a:t>
            </a:r>
            <a:r>
              <a:rPr lang="zh-TW" altLang="en-US" dirty="0">
                <a:effectLst/>
              </a:rPr>
              <a:t>基督的本性與位</a:t>
            </a:r>
            <a:r>
              <a:rPr lang="zh-TW" altLang="en-US" dirty="0" smtClean="0">
                <a:effectLst/>
              </a:rPr>
              <a:t>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3.31</a:t>
            </a:r>
            <a:r>
              <a:rPr lang="zh-TW" altLang="en-US" dirty="0"/>
              <a:t>大公教會的信經</a:t>
            </a:r>
            <a:r>
              <a:rPr lang="en-US" dirty="0"/>
              <a:t> (Creeds)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《</a:t>
            </a:r>
            <a:r>
              <a:rPr lang="zh-TW" altLang="en-US" dirty="0"/>
              <a:t>尼西亞信經</a:t>
            </a:r>
            <a:r>
              <a:rPr lang="en-US" altLang="zh-TW" dirty="0"/>
              <a:t>》</a:t>
            </a:r>
            <a:r>
              <a:rPr lang="zh-TW" altLang="en-US" dirty="0"/>
              <a:t>（</a:t>
            </a:r>
            <a:r>
              <a:rPr lang="en-US" dirty="0" err="1"/>
              <a:t>Nicean</a:t>
            </a:r>
            <a:r>
              <a:rPr lang="en-US" dirty="0"/>
              <a:t> Creed, </a:t>
            </a:r>
            <a:r>
              <a:rPr lang="zh-TW" altLang="en-US" dirty="0"/>
              <a:t>主後</a:t>
            </a:r>
            <a:r>
              <a:rPr lang="en-US" dirty="0"/>
              <a:t>325</a:t>
            </a:r>
            <a:r>
              <a:rPr lang="zh-TW" altLang="en-US" dirty="0"/>
              <a:t>）：</a:t>
            </a:r>
            <a:r>
              <a:rPr lang="en-US" altLang="zh-TW" dirty="0"/>
              <a:t>『</a:t>
            </a:r>
            <a:r>
              <a:rPr lang="en-US" dirty="0"/>
              <a:t>…</a:t>
            </a:r>
            <a:r>
              <a:rPr lang="zh-TW" altLang="en-US" dirty="0"/>
              <a:t>在萬世之前為父所生，出於神而</a:t>
            </a:r>
            <a:r>
              <a:rPr lang="zh-TW" altLang="en-US" dirty="0" smtClean="0"/>
              <a:t>為神</a:t>
            </a:r>
            <a:r>
              <a:rPr lang="en-US" dirty="0"/>
              <a:t>…</a:t>
            </a:r>
            <a:r>
              <a:rPr lang="zh-TW" altLang="en-US" dirty="0"/>
              <a:t>受生而非受造，與父本體相同（</a:t>
            </a:r>
            <a:r>
              <a:rPr lang="en-US" dirty="0" err="1">
                <a:latin typeface="Calibri"/>
                <a:cs typeface="Calibri"/>
              </a:rPr>
              <a:t>ὁμοουσι</a:t>
            </a:r>
            <a:r>
              <a:rPr lang="en-US" dirty="0">
                <a:latin typeface="Calibri"/>
                <a:cs typeface="Calibri"/>
              </a:rPr>
              <a:t>α</a:t>
            </a:r>
            <a:r>
              <a:rPr lang="zh-TW" altLang="en-US" dirty="0"/>
              <a:t>）。</a:t>
            </a:r>
            <a:r>
              <a:rPr lang="en-US" altLang="zh-TW" dirty="0"/>
              <a:t>』</a:t>
            </a:r>
            <a:endParaRPr lang="en-US" dirty="0"/>
          </a:p>
          <a:p>
            <a:pPr lvl="1"/>
            <a:r>
              <a:rPr lang="en-US" dirty="0" smtClean="0"/>
              <a:t>~ </a:t>
            </a:r>
            <a:r>
              <a:rPr lang="zh-TW" altLang="en-US" dirty="0"/>
              <a:t>強調基督有完全的神性。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</a:rPr>
              <a:t>異端：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（</a:t>
            </a:r>
            <a:r>
              <a:rPr lang="en-US" dirty="0"/>
              <a:t>1</a:t>
            </a:r>
            <a:r>
              <a:rPr lang="zh-TW" altLang="en-US" dirty="0"/>
              <a:t>）亞流主義</a:t>
            </a:r>
            <a:r>
              <a:rPr lang="en-US" dirty="0"/>
              <a:t> (Arianism)</a:t>
            </a:r>
            <a:r>
              <a:rPr lang="zh-TW" altLang="en-US" dirty="0"/>
              <a:t>：認為基督沒有完全的神性；類似今日的耶和華</a:t>
            </a:r>
            <a:r>
              <a:rPr lang="en-US" dirty="0"/>
              <a:t>				</a:t>
            </a:r>
            <a:r>
              <a:rPr lang="zh-TW" altLang="en-US" dirty="0"/>
              <a:t>見證人。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2</a:t>
            </a:r>
            <a:r>
              <a:rPr lang="zh-TW" altLang="en-US" dirty="0"/>
              <a:t>）嗣子論</a:t>
            </a:r>
            <a:r>
              <a:rPr lang="en-US" dirty="0"/>
              <a:t> (</a:t>
            </a:r>
            <a:r>
              <a:rPr lang="en-US" dirty="0" err="1"/>
              <a:t>Adoptionism</a:t>
            </a:r>
            <a:r>
              <a:rPr lang="en-US" dirty="0"/>
              <a:t>)</a:t>
            </a:r>
            <a:r>
              <a:rPr lang="zh-TW" altLang="en-US" dirty="0"/>
              <a:t>：認為耶穌本來沒有神性；</a:t>
            </a:r>
            <a:r>
              <a:rPr lang="zh-TW" altLang="en-US" dirty="0" smtClean="0"/>
              <a:t>受洗時或復活時才被收</a:t>
            </a:r>
            <a:r>
              <a:rPr lang="zh-TW" altLang="en-US" dirty="0"/>
              <a:t>納為神的兒子，得到神性。</a:t>
            </a:r>
            <a:endParaRPr lang="en-US" dirty="0"/>
          </a:p>
          <a:p>
            <a:r>
              <a:rPr lang="zh-TW" altLang="en-US" dirty="0" smtClean="0"/>
              <a:t>（</a:t>
            </a:r>
            <a:r>
              <a:rPr lang="en-US" dirty="0"/>
              <a:t>3</a:t>
            </a:r>
            <a:r>
              <a:rPr lang="zh-TW" altLang="en-US" dirty="0"/>
              <a:t>）</a:t>
            </a:r>
            <a:r>
              <a:rPr lang="en-US" dirty="0" err="1"/>
              <a:t>Monarchianism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zh-TW" altLang="en-US" dirty="0" smtClean="0"/>
              <a:t>唯</a:t>
            </a:r>
            <a:r>
              <a:rPr lang="zh-TW" altLang="en-US" dirty="0"/>
              <a:t>有父神是神。</a:t>
            </a:r>
            <a:r>
              <a:rPr lang="en-US" dirty="0" err="1"/>
              <a:t>Sabellianism</a:t>
            </a:r>
            <a:r>
              <a:rPr lang="en-US" dirty="0"/>
              <a:t>: </a:t>
            </a:r>
            <a:r>
              <a:rPr lang="zh-TW" altLang="en-US" dirty="0"/>
              <a:t>父、子、聖靈是同一位</a:t>
            </a:r>
            <a:r>
              <a:rPr lang="zh-TW" altLang="en-US" dirty="0" smtClean="0"/>
              <a:t>神的三種彰顯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65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98</TotalTime>
  <Words>3425</Words>
  <Application>Microsoft Office PowerPoint</Application>
  <PresentationFormat>On-screen Show (4:3)</PresentationFormat>
  <Paragraphs>199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Solstice</vt:lpstr>
      <vt:lpstr>三、基督論</vt:lpstr>
      <vt:lpstr>大綱（紅色）</vt:lpstr>
      <vt:lpstr>3.1 舊約的預言（路二十四44-47；羅三21）</vt:lpstr>
      <vt:lpstr>耶和華的使者</vt:lpstr>
      <vt:lpstr>3.2 耶穌的名稱</vt:lpstr>
      <vt:lpstr>神的兒子</vt:lpstr>
      <vt:lpstr>人子</vt:lpstr>
      <vt:lpstr>3.3 基督的本性與位格</vt:lpstr>
      <vt:lpstr>異端： </vt:lpstr>
      <vt:lpstr>《迦克登信經》（Chalcedon Creed, 主後451） </vt:lpstr>
      <vt:lpstr>異端： </vt:lpstr>
      <vt:lpstr>PowerPoint Presentation</vt:lpstr>
      <vt:lpstr>3.32 完全的神性（ὁμοουσια）— 經文的依據 </vt:lpstr>
      <vt:lpstr>PowerPoint Presentation</vt:lpstr>
      <vt:lpstr>約翰福音</vt:lpstr>
      <vt:lpstr>保羅</vt:lpstr>
      <vt:lpstr>PowerPoint Presentation</vt:lpstr>
      <vt:lpstr>3.33 完全的人性— 經文的依據 </vt:lpstr>
      <vt:lpstr>PowerPoint Presentation</vt:lpstr>
      <vt:lpstr>奧秘：</vt:lpstr>
      <vt:lpstr>3.34 神性的位格 – 『會合一位格』的經文的依據 </vt:lpstr>
      <vt:lpstr>⌂ 耶穌可不可能犯罪？ </vt:lpstr>
      <vt:lpstr>3.4基督的職分</vt:lpstr>
      <vt:lpstr>先知</vt:lpstr>
      <vt:lpstr>3.5基督的卑微與高升（君王與祭司；亞六12-13）</vt:lpstr>
      <vt:lpstr>卑微與高升</vt:lpstr>
      <vt:lpstr>3.6基督的贖罪</vt:lpstr>
      <vt:lpstr>PowerPoint Presentation</vt:lpstr>
      <vt:lpstr>代贖的必須</vt:lpstr>
      <vt:lpstr>寶血</vt:lpstr>
      <vt:lpstr>保羅的用詞：</vt:lpstr>
      <vt:lpstr>保羅</vt:lpstr>
      <vt:lpstr>代贖與順服：</vt:lpstr>
      <vt:lpstr>贖假給誰？</vt:lpstr>
      <vt:lpstr>果效</vt:lpstr>
      <vt:lpstr>⌂早期教會：『餌』論 </vt:lpstr>
      <vt:lpstr>⌂『降在陰間』？（שׁאול，ἁδης） </vt:lpstr>
      <vt:lpstr>3.7 肉身復活</vt:lpstr>
      <vt:lpstr>3.8 基督的再來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基督論</dc:title>
  <dc:creator>Apple</dc:creator>
  <cp:lastModifiedBy>Ming Tsai</cp:lastModifiedBy>
  <cp:revision>10</cp:revision>
  <dcterms:created xsi:type="dcterms:W3CDTF">2014-12-02T22:52:41Z</dcterms:created>
  <dcterms:modified xsi:type="dcterms:W3CDTF">2015-02-10T02:11:30Z</dcterms:modified>
</cp:coreProperties>
</file>